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60" r:id="rId5"/>
    <p:sldId id="258" r:id="rId6"/>
    <p:sldId id="259" r:id="rId7"/>
    <p:sldId id="269" r:id="rId8"/>
    <p:sldId id="266" r:id="rId9"/>
    <p:sldId id="270" r:id="rId10"/>
    <p:sldId id="271" r:id="rId11"/>
    <p:sldId id="267" r:id="rId12"/>
    <p:sldId id="262" r:id="rId13"/>
    <p:sldId id="263" r:id="rId14"/>
    <p:sldId id="264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" initials="B" lastIdx="1" clrIdx="0">
    <p:extLst>
      <p:ext uri="{19B8F6BF-5375-455C-9EA6-DF929625EA0E}">
        <p15:presenceInfo xmlns:p15="http://schemas.microsoft.com/office/powerpoint/2012/main" userId="651d12b42ac489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81919"/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A4715-FB51-424E-AC19-97651809C2C9}" v="368" dt="2019-11-04T15:22:26.216"/>
    <p1510:client id="{68638832-2F8F-4D38-95EE-9806B71126C2}" v="898" dt="2019-11-04T16:43:23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845" autoAdjust="0"/>
  </p:normalViewPr>
  <p:slideViewPr>
    <p:cSldViewPr snapToGrid="0">
      <p:cViewPr varScale="1">
        <p:scale>
          <a:sx n="73" d="100"/>
          <a:sy n="73" d="100"/>
        </p:scale>
        <p:origin x="162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/>
      </cx:strDim>
      <cx:numDim type="val">
        <cx:f>Sheet1!$B$2:$B$23</cx:f>
        <cx:lvl ptCount="22" formatCode="General">
          <cx:pt idx="0">0.96579999999999999</cx:pt>
          <cx:pt idx="1">0.9647</cx:pt>
          <cx:pt idx="2">0.96919999999999995</cx:pt>
          <cx:pt idx="3">0.9647</cx:pt>
          <cx:pt idx="4">0.96460000000000001</cx:pt>
          <cx:pt idx="5">0.96650000000000003</cx:pt>
          <cx:pt idx="6">0.96240000000000003</cx:pt>
          <cx:pt idx="7">0.96399999999999997</cx:pt>
          <cx:pt idx="8">0.96099999999999997</cx:pt>
          <cx:pt idx="9">0.96730000000000005</cx:pt>
        </cx:lvl>
      </cx:numDim>
    </cx:data>
    <cx:data id="1">
      <cx:strDim type="cat">
        <cx:f>Sheet1!$A$2:$A$23</cx:f>
        <cx:lvl ptCount="22"/>
      </cx:strDim>
      <cx:numDim type="val">
        <cx:f>Sheet1!$C$2:$C$23</cx:f>
        <cx:lvl ptCount="22" formatCode="General">
          <cx:pt idx="0">0.97160000000000002</cx:pt>
          <cx:pt idx="1">0.96989999999999998</cx:pt>
          <cx:pt idx="2">0.97199999999999998</cx:pt>
          <cx:pt idx="3">0.97299999999999998</cx:pt>
          <cx:pt idx="4">0.97209999999999996</cx:pt>
          <cx:pt idx="5">0.97219999999999995</cx:pt>
          <cx:pt idx="6">0.97109999999999996</cx:pt>
          <cx:pt idx="7">0.97270000000000001</cx:pt>
          <cx:pt idx="8">0.9718</cx:pt>
          <cx:pt idx="9">0.97160000000000002</cx:pt>
        </cx:lvl>
      </cx:numDim>
    </cx:data>
    <cx:data id="2">
      <cx:strDim type="cat">
        <cx:f>Sheet1!$A$2:$A$23</cx:f>
        <cx:lvl ptCount="22"/>
      </cx:strDim>
      <cx:numDim type="val">
        <cx:f>Sheet1!$D$2:$D$23</cx:f>
        <cx:lvl ptCount="22" formatCode="General">
          <cx:pt idx="0">0.9768</cx:pt>
          <cx:pt idx="1">0.97709999999999997</cx:pt>
          <cx:pt idx="2">0.97350000000000003</cx:pt>
          <cx:pt idx="3">0.97409999999999997</cx:pt>
          <cx:pt idx="4">0.97050000000000003</cx:pt>
          <cx:pt idx="5">0.9738</cx:pt>
          <cx:pt idx="6">0.97270000000000001</cx:pt>
          <cx:pt idx="7">0.97250000000000003</cx:pt>
          <cx:pt idx="8">0.97570000000000001</cx:pt>
          <cx:pt idx="9">0.97619999999999996</cx:pt>
        </cx:lvl>
      </cx:numDim>
    </cx:data>
  </cx:chartData>
  <cx:chart>
    <cx:title pos="t" align="ctr" overlay="0">
      <cx:tx>
        <cx:txData>
          <cx:v>Area under ROC curve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Area under ROC curve</a:t>
          </a:r>
        </a:p>
      </cx:txPr>
    </cx:title>
    <cx:plotArea>
      <cx:plotAreaRegion>
        <cx:series layoutId="boxWhisker" uniqueId="{8304058D-DFDB-4E2D-8BA8-94125454BB49}">
          <cx:tx>
            <cx:txData>
              <cx:f>Sheet1!$B$1</cx:f>
              <cx:v>Z2</cx:v>
            </cx:txData>
          </cx:tx>
          <cx:dataId val="0"/>
          <cx:layoutPr>
            <cx:visibility meanLine="0" meanMarker="0" nonoutliers="0" outliers="1"/>
            <cx:statistics quartileMethod="exclusive"/>
          </cx:layoutPr>
        </cx:series>
        <cx:series layoutId="boxWhisker" uniqueId="{AAFD613D-3054-42EB-98C2-8DF8E9D7F077}">
          <cx:tx>
            <cx:txData>
              <cx:f>Sheet1!$C$1</cx:f>
              <cx:v>SE(2,8)</cx:v>
            </cx:txData>
          </cx:tx>
          <cx:dataId val="1"/>
          <cx:layoutPr>
            <cx:visibility meanLine="0" meanMarker="0" nonoutliers="0" outliers="1"/>
            <cx:statistics quartileMethod="exclusive"/>
          </cx:layoutPr>
        </cx:series>
        <cx:series layoutId="boxWhisker" uniqueId="{85F02BF4-F36D-4B69-BED0-3B155157611D}">
          <cx:tx>
            <cx:txData>
              <cx:f>Sheet1!$D$1</cx:f>
              <cx:v>SE(2,8)+AP</cx:v>
            </cx:txData>
          </cx:tx>
          <cx:dataId val="2"/>
          <cx:layoutPr>
            <cx:visibility meanLine="0" meanMarker="0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in="0.95000000000000007"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/>
      </cx:strDim>
      <cx:numDim type="val">
        <cx:f>Sheet1!$B$2:$B$23</cx:f>
        <cx:lvl ptCount="22" formatCode="Standaard">
          <cx:pt idx="0">0.48409999999999997</cx:pt>
          <cx:pt idx="1">0.49380000000000002</cx:pt>
          <cx:pt idx="2">0.4622</cx:pt>
          <cx:pt idx="3">0.49340000000000001</cx:pt>
          <cx:pt idx="4">0.4945</cx:pt>
          <cx:pt idx="5">0.48010000000000003</cx:pt>
          <cx:pt idx="6">0.50839999999999996</cx:pt>
          <cx:pt idx="7">0.50009999999999999</cx:pt>
          <cx:pt idx="8">0.51849999999999996</cx:pt>
          <cx:pt idx="9">0.47310000000000002</cx:pt>
        </cx:lvl>
      </cx:numDim>
    </cx:data>
    <cx:data id="1">
      <cx:strDim type="cat">
        <cx:f>Sheet1!$A$2:$A$23</cx:f>
        <cx:lvl ptCount="22"/>
      </cx:strDim>
      <cx:numDim type="val">
        <cx:f>Sheet1!$C$2:$C$23</cx:f>
        <cx:lvl ptCount="22" formatCode="0,0000">
          <cx:pt idx="0">0.44500000000000001</cx:pt>
          <cx:pt idx="1">0.45400000000000001</cx:pt>
          <cx:pt idx="2">0.43690000000000001</cx:pt>
          <cx:pt idx="3">0.43290000000000001</cx:pt>
          <cx:pt idx="4">0.4355</cx:pt>
          <cx:pt idx="5">0.441</cx:pt>
          <cx:pt idx="6">0.44690000000000002</cx:pt>
          <cx:pt idx="7">0.4304</cx:pt>
          <cx:pt idx="8">0.43680000000000002</cx:pt>
          <cx:pt idx="9">0.44059999999999999</cx:pt>
        </cx:lvl>
      </cx:numDim>
    </cx:data>
    <cx:data id="2">
      <cx:strDim type="cat">
        <cx:f>Sheet1!$A$2:$A$23</cx:f>
        <cx:lvl ptCount="22"/>
      </cx:strDim>
      <cx:numDim type="val">
        <cx:f>Sheet1!$D$2:$D$23</cx:f>
        <cx:lvl ptCount="22" formatCode="Standaard">
          <cx:pt idx="0">0.48809999999999998</cx:pt>
          <cx:pt idx="1">0.39750000000000002</cx:pt>
          <cx:pt idx="2">0</cx:pt>
          <cx:pt idx="3">0.4209</cx:pt>
          <cx:pt idx="4">0.44700000000000001</cx:pt>
          <cx:pt idx="5">0.42409999999999998</cx:pt>
          <cx:pt idx="6">0.43269999999999997</cx:pt>
          <cx:pt idx="7">0.43459999999999999</cx:pt>
          <cx:pt idx="8">0.4052</cx:pt>
          <cx:pt idx="9">0.40100000000000002</cx:pt>
        </cx:lvl>
      </cx:numDim>
    </cx:data>
  </cx:chartData>
  <cx:chart>
    <cx:title pos="t" align="ctr" overlay="0">
      <cx:tx>
        <cx:txData>
          <cx:v>Loss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Loss</a:t>
          </a:r>
        </a:p>
      </cx:txPr>
    </cx:title>
    <cx:plotArea>
      <cx:plotAreaRegion>
        <cx:series layoutId="boxWhisker" uniqueId="{8304058D-DFDB-4E2D-8BA8-94125454BB49}">
          <cx:tx>
            <cx:txData>
              <cx:f>Sheet1!$B$1</cx:f>
              <cx:v>Spatial CNN</cx:v>
            </cx:txData>
          </cx:tx>
          <cx:dataId val="0"/>
          <cx:layoutPr>
            <cx:visibility meanLine="0" meanMarker="0" nonoutliers="0" outliers="1"/>
            <cx:statistics quartileMethod="exclusive"/>
          </cx:layoutPr>
        </cx:series>
        <cx:series layoutId="boxWhisker" uniqueId="{AAFD613D-3054-42EB-98C2-8DF8E9D7F077}">
          <cx:tx>
            <cx:txData>
              <cx:f>Sheet1!$C$1</cx:f>
              <cx:v>SE(2) CNN</cx:v>
            </cx:txData>
          </cx:tx>
          <cx:dataId val="1"/>
          <cx:layoutPr>
            <cx:visibility meanLine="0" meanMarker="0" nonoutliers="0" outliers="1"/>
            <cx:statistics quartileMethod="exclusive"/>
          </cx:layoutPr>
        </cx:series>
        <cx:series layoutId="boxWhisker" uniqueId="{85F02BF4-F36D-4B69-BED0-3B155157611D}">
          <cx:tx>
            <cx:txData>
              <cx:f>Sheet1!$D$1</cx:f>
              <cx:v>SE(2) CNN+Dilation</cx:v>
            </cx:txData>
          </cx:tx>
          <cx:dataId val="2"/>
          <cx:layoutPr>
            <cx:visibility meanLine="0" meanMarker="0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in="0.30000000000000004"/>
        <cx:majorGridlines/>
        <cx:tickLabels/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endParaRPr lang="en-US" sz="16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26747-F8C3-4B2A-BA59-663BB471927E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DA66D-4417-40A5-A20C-21417950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 CNNs to PDEs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Geometric interpretability</a:t>
            </a:r>
            <a:endParaRPr lang="LID4096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Add/modify/remove from CNNs based on PDE insights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Quod rotation equivariance?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Simple example, link not as simple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Approach can easily be extended to other symmetry groups like SIM(d)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2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Terse in my notation on the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K_2 is convex, lower semi-continuous and proper.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0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number of epochs.</a:t>
            </a:r>
          </a:p>
          <a:p>
            <a:r>
              <a:rPr lang="en-US" dirty="0"/>
              <a:t>But dilation slows training.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A66D-4417-40A5-A20C-214179500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31">
            <a:extLst>
              <a:ext uri="{FF2B5EF4-FFF2-40B4-BE49-F238E27FC236}">
                <a16:creationId xmlns:a16="http://schemas.microsoft.com/office/drawing/2014/main" id="{039FC523-EBBB-4F4F-B132-08FD32580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995"/>
            <a:ext cx="9144000" cy="301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5343"/>
            <a:ext cx="9144000" cy="1308087"/>
          </a:xfrm>
          <a:solidFill>
            <a:srgbClr val="C81919"/>
          </a:solidFill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44998"/>
            <a:ext cx="6858000" cy="8686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43C7-7ED1-4149-AB7F-8C3BDB7774E9}" type="datetime1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HeaderLogoTUe">
            <a:extLst>
              <a:ext uri="{FF2B5EF4-FFF2-40B4-BE49-F238E27FC236}">
                <a16:creationId xmlns:a16="http://schemas.microsoft.com/office/drawing/2014/main" id="{A6A7D095-2FD4-48AD-B645-A691D0659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41" y="138122"/>
            <a:ext cx="2109918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76D0-CEEC-459F-8468-77D63A92E95E}" type="datetime1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6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AF49-D271-414A-A1F3-A21133F6E863}" type="datetime1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F26F-10C2-45B3-9B17-7CABD2137FB9}" type="datetime1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2EF0-E434-427D-AACE-8F239C0BC7FC}" type="datetime1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9BC4-ED17-48BE-A456-E8E250263495}" type="datetime1">
              <a:rPr lang="en-US" smtClean="0"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C4E6-5386-4D8B-ABE4-13F437FAB2F7}" type="datetime1">
              <a:rPr lang="en-US" smtClean="0"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7D5-32FA-415B-B3F0-3481E926411B}" type="datetime1">
              <a:rPr lang="en-US" smtClean="0"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7667-4F17-4488-B440-C667297D63BE}" type="datetime1">
              <a:rPr lang="en-US" smtClean="0"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2F37-1884-4F59-AA7F-2E32D92ED62F}" type="datetime1">
              <a:rPr lang="en-US" smtClean="0"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0B6E-3611-43F5-AA0F-A51BEAED8E97}" type="datetime1">
              <a:rPr lang="en-US" smtClean="0"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1434-209B-41D1-A5A8-F72547813F6C}" type="datetime1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92AD-DC3D-4931-96A9-1BD8A2C3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" Type="http://schemas.openxmlformats.org/officeDocument/2006/relationships/tags" Target="../tags/tag3.xml"/><Relationship Id="rId21" Type="http://schemas.openxmlformats.org/officeDocument/2006/relationships/image" Target="../media/image56.png"/><Relationship Id="rId7" Type="http://schemas.openxmlformats.org/officeDocument/2006/relationships/tags" Target="../tags/tag7.xml"/><Relationship Id="rId12" Type="http://schemas.openxmlformats.org/officeDocument/2006/relationships/image" Target="../media/image48.png"/><Relationship Id="rId17" Type="http://schemas.microsoft.com/office/2007/relationships/hdphoto" Target="../media/hdphoto2.wdp"/><Relationship Id="rId2" Type="http://schemas.openxmlformats.org/officeDocument/2006/relationships/tags" Target="../tags/tag2.xml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7.png"/><Relationship Id="rId5" Type="http://schemas.openxmlformats.org/officeDocument/2006/relationships/tags" Target="../tags/tag5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3.wdp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microsoft.com/office/2014/relationships/chartEx" Target="../charts/chartEx2.xml"/><Relationship Id="rId4" Type="http://schemas.openxmlformats.org/officeDocument/2006/relationships/image" Target="../media/image4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0.png"/><Relationship Id="rId3" Type="http://schemas.openxmlformats.org/officeDocument/2006/relationships/image" Target="../media/image430.png"/><Relationship Id="rId21" Type="http://schemas.openxmlformats.org/officeDocument/2006/relationships/image" Target="../media/image610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image" Target="../media/image62.jpeg"/><Relationship Id="rId16" Type="http://schemas.openxmlformats.org/officeDocument/2006/relationships/image" Target="../media/image560.png"/><Relationship Id="rId20" Type="http://schemas.openxmlformats.org/officeDocument/2006/relationships/image" Target="../media/image60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image" Target="../media/image63.png"/><Relationship Id="rId10" Type="http://schemas.openxmlformats.org/officeDocument/2006/relationships/image" Target="../media/image500.png"/><Relationship Id="rId19" Type="http://schemas.openxmlformats.org/officeDocument/2006/relationships/image" Target="../media/image59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Relationship Id="rId14" Type="http://schemas.openxmlformats.org/officeDocument/2006/relationships/image" Target="../media/image540.png"/><Relationship Id="rId22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heck-mark-tick-mark-check-correct-1292787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EAB077-F610-4683-94B2-E077078C40A2}"/>
              </a:ext>
            </a:extLst>
          </p:cNvPr>
          <p:cNvSpPr/>
          <p:nvPr/>
        </p:nvSpPr>
        <p:spPr>
          <a:xfrm>
            <a:off x="0" y="3915697"/>
            <a:ext cx="9144000" cy="2116393"/>
          </a:xfrm>
          <a:prstGeom prst="rect">
            <a:avLst/>
          </a:prstGeom>
          <a:solidFill>
            <a:srgbClr val="C81919"/>
          </a:solidFill>
          <a:ln>
            <a:solidFill>
              <a:srgbClr val="C8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4BC0A-AB2B-4080-9F36-77CC4976C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915697"/>
            <a:ext cx="4778477" cy="150433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PDE-based CNNs </a:t>
            </a:r>
            <a:br>
              <a:rPr lang="en-US" b="1" dirty="0">
                <a:latin typeface="+mn-lt"/>
              </a:rPr>
            </a:br>
            <a:r>
              <a:rPr lang="en-US" sz="2000" b="1" dirty="0">
                <a:latin typeface="+mn-lt"/>
              </a:rPr>
              <a:t>with Morphological Convolutions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751AA-AF16-4BB8-A1CC-7BF3AF6B1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33488"/>
            <a:ext cx="4232787" cy="536370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B.M.N. Smets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DF398C37-C969-45B3-9AB6-558E90FECE2D}"/>
              </a:ext>
            </a:extLst>
          </p:cNvPr>
          <p:cNvSpPr txBox="1">
            <a:spLocks/>
          </p:cNvSpPr>
          <p:nvPr/>
        </p:nvSpPr>
        <p:spPr>
          <a:xfrm>
            <a:off x="457200" y="6345946"/>
            <a:ext cx="5943600" cy="244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Department of Mathematics and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28642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3A9713E-CF0E-4910-BBD8-FDE247162110}"/>
              </a:ext>
            </a:extLst>
          </p:cNvPr>
          <p:cNvSpPr/>
          <p:nvPr/>
        </p:nvSpPr>
        <p:spPr>
          <a:xfrm>
            <a:off x="2480811" y="1710660"/>
            <a:ext cx="1626994" cy="43891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B23189-5B16-411E-BD0B-91E091819F75}"/>
              </a:ext>
            </a:extLst>
          </p:cNvPr>
          <p:cNvSpPr/>
          <p:nvPr/>
        </p:nvSpPr>
        <p:spPr>
          <a:xfrm>
            <a:off x="4210347" y="1713924"/>
            <a:ext cx="1626994" cy="43891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A376F48-AA55-46A0-8FFD-95DA4ACE1949}"/>
              </a:ext>
            </a:extLst>
          </p:cNvPr>
          <p:cNvSpPr/>
          <p:nvPr/>
        </p:nvSpPr>
        <p:spPr>
          <a:xfrm>
            <a:off x="5939883" y="1710660"/>
            <a:ext cx="1906539" cy="43891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4D276-C655-4EA5-8B09-C4F1711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Geometric Interpretation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320F7-40A6-43C4-9A7E-F4011DE9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10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6388DB-35E6-4B62-9A8D-DB5058423027}"/>
              </a:ext>
            </a:extLst>
          </p:cNvPr>
          <p:cNvGrpSpPr/>
          <p:nvPr/>
        </p:nvGrpSpPr>
        <p:grpSpPr>
          <a:xfrm>
            <a:off x="2634268" y="2151449"/>
            <a:ext cx="1273195" cy="1201351"/>
            <a:chOff x="990869" y="2310835"/>
            <a:chExt cx="1834577" cy="17126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2D8AF5-EC58-407C-80D7-338B97B05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1816" y="2249888"/>
              <a:ext cx="1712684" cy="1834577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B23BED-C25F-4316-9C6F-47E2E57A0665}"/>
                </a:ext>
              </a:extLst>
            </p:cNvPr>
            <p:cNvSpPr/>
            <p:nvPr/>
          </p:nvSpPr>
          <p:spPr>
            <a:xfrm>
              <a:off x="2530809" y="3038725"/>
              <a:ext cx="278895" cy="25410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</a:t>
              </a:r>
            </a:p>
          </p:txBody>
        </p:sp>
        <p:sp>
          <p:nvSpPr>
            <p:cNvPr id="7" name="Right Arrow 61">
              <a:extLst>
                <a:ext uri="{FF2B5EF4-FFF2-40B4-BE49-F238E27FC236}">
                  <a16:creationId xmlns:a16="http://schemas.microsoft.com/office/drawing/2014/main" id="{33F3E506-AD6A-4F3A-B05A-D69F72FDCD43}"/>
                </a:ext>
              </a:extLst>
            </p:cNvPr>
            <p:cNvSpPr/>
            <p:nvPr/>
          </p:nvSpPr>
          <p:spPr>
            <a:xfrm>
              <a:off x="1985662" y="3033832"/>
              <a:ext cx="521263" cy="270705"/>
            </a:xfrm>
            <a:prstGeom prst="rightArrow">
              <a:avLst>
                <a:gd name="adj1" fmla="val 50000"/>
                <a:gd name="adj2" fmla="val 346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4F8F19-B6B1-43D6-AA1D-87D46354F84F}"/>
                </a:ext>
              </a:extLst>
            </p:cNvPr>
            <p:cNvSpPr/>
            <p:nvPr/>
          </p:nvSpPr>
          <p:spPr>
            <a:xfrm>
              <a:off x="1890297" y="3148810"/>
              <a:ext cx="42503" cy="475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985106-1172-4BD8-B46F-E4746F661F4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903" y="3118811"/>
              <a:ext cx="171839" cy="11189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B89BCE-EE50-4E3C-BB51-A590D1384D73}"/>
                </a:ext>
              </a:extLst>
            </p:cNvPr>
            <p:cNvSpPr/>
            <p:nvPr/>
          </p:nvSpPr>
          <p:spPr>
            <a:xfrm>
              <a:off x="2664087" y="3145418"/>
              <a:ext cx="42503" cy="4754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0496677-74FD-400B-AFDA-E495D7BFC2AC}"/>
              </a:ext>
            </a:extLst>
          </p:cNvPr>
          <p:cNvGrpSpPr/>
          <p:nvPr/>
        </p:nvGrpSpPr>
        <p:grpSpPr>
          <a:xfrm>
            <a:off x="6346109" y="2151449"/>
            <a:ext cx="1300804" cy="1201351"/>
            <a:chOff x="6171247" y="2151449"/>
            <a:chExt cx="1300804" cy="120135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E1CB73-1741-4B2F-BBF3-58D6AF60F8E8}"/>
                </a:ext>
              </a:extLst>
            </p:cNvPr>
            <p:cNvSpPr/>
            <p:nvPr/>
          </p:nvSpPr>
          <p:spPr>
            <a:xfrm>
              <a:off x="6171247" y="2448029"/>
              <a:ext cx="990396" cy="9047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D1F1FE-1AEF-4F8E-88CD-5377CC53A41B}"/>
                </a:ext>
              </a:extLst>
            </p:cNvPr>
            <p:cNvSpPr/>
            <p:nvPr/>
          </p:nvSpPr>
          <p:spPr>
            <a:xfrm>
              <a:off x="6298641" y="2553760"/>
              <a:ext cx="742514" cy="68722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307DC4-8CE4-4F4F-92C7-57C66BBBE642}"/>
                </a:ext>
              </a:extLst>
            </p:cNvPr>
            <p:cNvSpPr/>
            <p:nvPr/>
          </p:nvSpPr>
          <p:spPr>
            <a:xfrm>
              <a:off x="6398563" y="2646458"/>
              <a:ext cx="551582" cy="49213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6773761-9127-4095-A027-5A3496A76F8E}"/>
                </a:ext>
              </a:extLst>
            </p:cNvPr>
            <p:cNvSpPr/>
            <p:nvPr/>
          </p:nvSpPr>
          <p:spPr>
            <a:xfrm>
              <a:off x="6538293" y="2764820"/>
              <a:ext cx="272120" cy="25037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DF6E46-63E7-4C41-B648-7A2A331C7A02}"/>
                </a:ext>
              </a:extLst>
            </p:cNvPr>
            <p:cNvSpPr/>
            <p:nvPr/>
          </p:nvSpPr>
          <p:spPr>
            <a:xfrm>
              <a:off x="6630944" y="2834736"/>
              <a:ext cx="96568" cy="1034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A9358D-00B9-4A74-9D5C-680567C35711}"/>
                </a:ext>
              </a:extLst>
            </p:cNvPr>
            <p:cNvCxnSpPr/>
            <p:nvPr/>
          </p:nvCxnSpPr>
          <p:spPr>
            <a:xfrm flipV="1">
              <a:off x="6671389" y="2880389"/>
              <a:ext cx="641219" cy="34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846FC2-E6CD-4641-84FA-07F015593649}"/>
                </a:ext>
              </a:extLst>
            </p:cNvPr>
            <p:cNvCxnSpPr/>
            <p:nvPr/>
          </p:nvCxnSpPr>
          <p:spPr>
            <a:xfrm flipH="1" flipV="1">
              <a:off x="6662546" y="2339493"/>
              <a:ext cx="14287" cy="514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92DDB0-DF8F-4F48-B688-F6A791CCC4F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054" y="2842868"/>
              <a:ext cx="118997" cy="9931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0C35F81-6CD8-4F87-BB16-D4EA543D301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298" y="2151449"/>
              <a:ext cx="110497" cy="14169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222F92F-DCAB-4400-B8E5-080EC9A51B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7233" y="2203929"/>
            <a:ext cx="1185508" cy="1185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C730163-4193-40F5-B315-4343EA2B6109}"/>
                  </a:ext>
                </a:extLst>
              </p:cNvPr>
              <p:cNvSpPr/>
              <p:nvPr/>
            </p:nvSpPr>
            <p:spPr>
              <a:xfrm>
                <a:off x="699476" y="3661808"/>
                <a:ext cx="7886700" cy="720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± 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G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C730163-4193-40F5-B315-4343EA2B6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6" y="3661808"/>
                <a:ext cx="7886700" cy="7208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1575F6A-148B-4131-A01C-E3865EDC3A73}"/>
              </a:ext>
            </a:extLst>
          </p:cNvPr>
          <p:cNvGrpSpPr/>
          <p:nvPr/>
        </p:nvGrpSpPr>
        <p:grpSpPr>
          <a:xfrm>
            <a:off x="2577471" y="4628147"/>
            <a:ext cx="1494366" cy="1385469"/>
            <a:chOff x="3437462" y="4292357"/>
            <a:chExt cx="2604667" cy="24148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D60A6FD-B1F0-4BB4-AEE2-08E41EB0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259" y="4292357"/>
              <a:ext cx="2527870" cy="2414860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9C93F3-A368-41D1-8E5C-5C4DA1A7BE2A}"/>
                </a:ext>
              </a:extLst>
            </p:cNvPr>
            <p:cNvSpPr/>
            <p:nvPr/>
          </p:nvSpPr>
          <p:spPr>
            <a:xfrm>
              <a:off x="4760558" y="4728399"/>
              <a:ext cx="42503" cy="4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5D1AE8-BB4C-4B18-AA75-4B5FEC38294C}"/>
                </a:ext>
              </a:extLst>
            </p:cNvPr>
            <p:cNvCxnSpPr>
              <a:cxnSpLocks/>
            </p:cNvCxnSpPr>
            <p:nvPr/>
          </p:nvCxnSpPr>
          <p:spPr>
            <a:xfrm>
              <a:off x="5674826" y="5000841"/>
              <a:ext cx="253043" cy="10524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D46583-4A98-4F80-8CA3-7C8C754A7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0132" y="5005098"/>
              <a:ext cx="217669" cy="10483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D53F6B-77D5-4381-B320-26777E30CE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84146" y="5109936"/>
              <a:ext cx="227806" cy="9683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DD9342-C31E-4115-9720-D18B2FCD5C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3972" y="5194841"/>
              <a:ext cx="2484477" cy="529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419A30-3A19-4AA0-B1A9-80F088C87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6780" y="5107192"/>
              <a:ext cx="208505" cy="103689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13C7EF-9AC1-4751-9EC4-E75E1AE47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2292" y="5206766"/>
              <a:ext cx="14491" cy="2510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05895C-384C-47E1-B680-8AAAACD3A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2292" y="5346701"/>
              <a:ext cx="198030" cy="10700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7E6157-1073-4FEB-9E6B-5CA807A1DA9E}"/>
                </a:ext>
              </a:extLst>
            </p:cNvPr>
            <p:cNvCxnSpPr>
              <a:cxnSpLocks/>
            </p:cNvCxnSpPr>
            <p:nvPr/>
          </p:nvCxnSpPr>
          <p:spPr>
            <a:xfrm>
              <a:off x="5451131" y="5346699"/>
              <a:ext cx="260821" cy="115239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B3D386F-48EC-4A15-8C44-628B69E246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0791" y="5103875"/>
              <a:ext cx="9659" cy="25105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607AD1-3689-4119-990B-E15B5526F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6402" y="4309549"/>
              <a:ext cx="2003169" cy="297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AA3FA2-09FB-476D-ABE7-CFDCA09A5A14}"/>
                </a:ext>
              </a:extLst>
            </p:cNvPr>
            <p:cNvCxnSpPr>
              <a:cxnSpLocks/>
            </p:cNvCxnSpPr>
            <p:nvPr/>
          </p:nvCxnSpPr>
          <p:spPr>
            <a:xfrm>
              <a:off x="5779572" y="4309549"/>
              <a:ext cx="231841" cy="88487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90101E-4E57-474D-9DE6-352B22CC2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6812" y="4303255"/>
              <a:ext cx="275135" cy="89405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ECDA66-2D84-4C8C-BAE3-3B0756C76875}"/>
                </a:ext>
              </a:extLst>
            </p:cNvPr>
            <p:cNvCxnSpPr>
              <a:cxnSpLocks/>
            </p:cNvCxnSpPr>
            <p:nvPr/>
          </p:nvCxnSpPr>
          <p:spPr>
            <a:xfrm>
              <a:off x="3507676" y="5198194"/>
              <a:ext cx="182457" cy="147698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FCAFF7-090C-41CA-A9EA-01759F2B74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90134" y="6678713"/>
              <a:ext cx="2164597" cy="353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F19E26B-C665-4501-B20C-E2A62B7823F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62" y="5734748"/>
              <a:ext cx="99164" cy="142440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57E997-B1DE-454D-B522-B3014781D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247" y="5106306"/>
              <a:ext cx="30832" cy="24395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B975AB-993F-4F4A-8DAF-15D661045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393" y="5192628"/>
              <a:ext cx="167374" cy="149375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ight Arrow 90">
              <a:extLst>
                <a:ext uri="{FF2B5EF4-FFF2-40B4-BE49-F238E27FC236}">
                  <a16:creationId xmlns:a16="http://schemas.microsoft.com/office/drawing/2014/main" id="{326A34F7-6465-4EFF-916F-60D7246A6F9F}"/>
                </a:ext>
              </a:extLst>
            </p:cNvPr>
            <p:cNvSpPr/>
            <p:nvPr/>
          </p:nvSpPr>
          <p:spPr>
            <a:xfrm rot="1550933">
              <a:off x="4798764" y="4804570"/>
              <a:ext cx="802321" cy="211386"/>
            </a:xfrm>
            <a:prstGeom prst="rightArrow">
              <a:avLst>
                <a:gd name="adj1" fmla="val 50000"/>
                <a:gd name="adj2" fmla="val 538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B519B64-D60C-46AD-AC80-852D67E54D13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5880">
              <a:off x="5072813" y="4839950"/>
              <a:ext cx="161067" cy="95600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CFE3E09-92A4-4905-8FD8-A2CED3AE5EF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15" y="4651093"/>
            <a:ext cx="1478414" cy="1327138"/>
          </a:xfrm>
          <a:prstGeom prst="rect">
            <a:avLst/>
          </a:prstGeom>
          <a:ln>
            <a:noFill/>
          </a:ln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1B8DA07D-3CB6-46D1-8FB5-C0E22CE99A52}"/>
              </a:ext>
            </a:extLst>
          </p:cNvPr>
          <p:cNvGrpSpPr/>
          <p:nvPr/>
        </p:nvGrpSpPr>
        <p:grpSpPr>
          <a:xfrm>
            <a:off x="6137502" y="4638011"/>
            <a:ext cx="1556973" cy="1310181"/>
            <a:chOff x="6031926" y="4638011"/>
            <a:chExt cx="1556973" cy="131018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141047D-DF45-4D26-8E22-67BEC9EDB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26" y="4902490"/>
              <a:ext cx="1536145" cy="104570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2859BC3-8415-48AB-8C7A-755BB087663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101" y="4735172"/>
              <a:ext cx="79605" cy="114346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82F624-C3A0-48F1-92BF-717802AE3D86}"/>
                </a:ext>
              </a:extLst>
            </p:cNvPr>
            <p:cNvCxnSpPr/>
            <p:nvPr/>
          </p:nvCxnSpPr>
          <p:spPr>
            <a:xfrm>
              <a:off x="6733143" y="5321212"/>
              <a:ext cx="839122" cy="302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BAEE281-B7FE-423A-9BFB-AB2F6026CE4C}"/>
                </a:ext>
              </a:extLst>
            </p:cNvPr>
            <p:cNvCxnSpPr/>
            <p:nvPr/>
          </p:nvCxnSpPr>
          <p:spPr>
            <a:xfrm flipH="1" flipV="1">
              <a:off x="6744523" y="4638011"/>
              <a:ext cx="7576" cy="691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B3118BE-5CFB-4094-9C49-92D77ADD78C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373" y="5661204"/>
              <a:ext cx="95526" cy="72677"/>
            </a:xfrm>
            <a:prstGeom prst="rect">
              <a:avLst/>
            </a:prstGeom>
          </p:spPr>
        </p:pic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415E4A-D3BD-4AA7-BE3D-9BA187D12289}"/>
                </a:ext>
              </a:extLst>
            </p:cNvPr>
            <p:cNvCxnSpPr/>
            <p:nvPr/>
          </p:nvCxnSpPr>
          <p:spPr>
            <a:xfrm flipH="1">
              <a:off x="6431750" y="5353517"/>
              <a:ext cx="282438" cy="245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5202F9D-20E5-4786-A5E4-A5CFCA6A903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746" y="5620369"/>
              <a:ext cx="88703" cy="10368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EE4494F-754C-41FF-B773-B8A9BEC17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0" t="15899" r="77263" b="80497"/>
            <a:stretch/>
          </p:blipFill>
          <p:spPr>
            <a:xfrm rot="11302133">
              <a:off x="6357641" y="5075819"/>
              <a:ext cx="126373" cy="3769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A52DEF3-4F68-49CD-A06A-17B33A0D6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8" t="44050" r="35323" b="49591"/>
            <a:stretch/>
          </p:blipFill>
          <p:spPr>
            <a:xfrm rot="18992738">
              <a:off x="6905782" y="5125798"/>
              <a:ext cx="34120" cy="353296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29FC88A3-7EBA-4ED6-8FD4-0D907E0E534D}"/>
              </a:ext>
            </a:extLst>
          </p:cNvPr>
          <p:cNvSpPr txBox="1"/>
          <p:nvPr/>
        </p:nvSpPr>
        <p:spPr>
          <a:xfrm>
            <a:off x="2480811" y="1710660"/>
            <a:ext cx="159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F052D5E-BA57-4A98-8BFE-4DF0F426F681}"/>
              </a:ext>
            </a:extLst>
          </p:cNvPr>
          <p:cNvSpPr txBox="1"/>
          <p:nvPr/>
        </p:nvSpPr>
        <p:spPr>
          <a:xfrm>
            <a:off x="4210347" y="1710660"/>
            <a:ext cx="159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Regularization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A4E90-F1C9-4DE8-A921-AF07AD90F217}"/>
              </a:ext>
            </a:extLst>
          </p:cNvPr>
          <p:cNvSpPr txBox="1"/>
          <p:nvPr/>
        </p:nvSpPr>
        <p:spPr>
          <a:xfrm>
            <a:off x="6043794" y="1714197"/>
            <a:ext cx="159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 Pooling</a:t>
            </a:r>
          </a:p>
        </p:txBody>
      </p:sp>
    </p:spTree>
    <p:extLst>
      <p:ext uri="{BB962C8B-B14F-4D97-AF65-F5344CB8AC3E}">
        <p14:creationId xmlns:p14="http://schemas.microsoft.com/office/powerpoint/2010/main" val="163856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0B0A-8221-4217-BAD1-58F1D99D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Equivariance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5FDF0-D010-4164-817C-34D896BA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Linear convolution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Same for morphological convolution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Kernel symmetries are required!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F96CE-9512-459D-AC18-A350D42D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07D53-BEE7-41AC-B529-BCB11676D055}"/>
              </a:ext>
            </a:extLst>
          </p:cNvPr>
          <p:cNvSpPr txBox="1"/>
          <p:nvPr/>
        </p:nvSpPr>
        <p:spPr>
          <a:xfrm>
            <a:off x="628650" y="1321357"/>
            <a:ext cx="382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Conditions on the kernels?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1BA638-D274-4735-8A24-7CACC37224C3}"/>
                  </a:ext>
                </a:extLst>
              </p:cNvPr>
              <p:cNvSpPr txBox="1"/>
              <p:nvPr/>
            </p:nvSpPr>
            <p:spPr>
              <a:xfrm>
                <a:off x="1630007" y="2406027"/>
                <a:ext cx="5883983" cy="1245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: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1BA638-D274-4735-8A24-7CACC3722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07" y="2406027"/>
                <a:ext cx="5883983" cy="12455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D3C5C7-AD19-49F8-952A-A8CB8D33F34A}"/>
                  </a:ext>
                </a:extLst>
              </p:cNvPr>
              <p:cNvSpPr txBox="1"/>
              <p:nvPr/>
            </p:nvSpPr>
            <p:spPr>
              <a:xfrm>
                <a:off x="4360403" y="3062418"/>
                <a:ext cx="423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D3C5C7-AD19-49F8-952A-A8CB8D33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03" y="3062418"/>
                <a:ext cx="423193" cy="369332"/>
              </a:xfrm>
              <a:prstGeom prst="rect">
                <a:avLst/>
              </a:prstGeom>
              <a:blipFill>
                <a:blip r:embed="rId3"/>
                <a:stretch>
                  <a:fillRect l="-12857"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9D22A-6473-4944-B182-B106F8F9B771}"/>
                  </a:ext>
                </a:extLst>
              </p:cNvPr>
              <p:cNvSpPr txBox="1"/>
              <p:nvPr/>
            </p:nvSpPr>
            <p:spPr>
              <a:xfrm>
                <a:off x="735219" y="3651561"/>
                <a:ext cx="5133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  ∀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: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9D22A-6473-4944-B182-B106F8F9B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19" y="3651561"/>
                <a:ext cx="5133328" cy="276999"/>
              </a:xfrm>
              <a:prstGeom prst="rect">
                <a:avLst/>
              </a:prstGeom>
              <a:blipFill>
                <a:blip r:embed="rId4"/>
                <a:stretch>
                  <a:fillRect l="-594" t="-177778" b="-2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7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3796-685B-4033-A4CE-C931050A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BCF30-4FC9-44AF-A713-21E6540BD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431"/>
                <a:ext cx="7886700" cy="44125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Spatial CNN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6 convolution layers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34580 parameters</a:t>
                </a:r>
              </a:p>
              <a:p>
                <a:r>
                  <a:rPr lang="en-US" sz="2400" dirty="0"/>
                  <a:t>SE(2) group CNN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Lift layer, 4 convolution layers, projection layer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33916 parameters</a:t>
                </a:r>
              </a:p>
              <a:p>
                <a:r>
                  <a:rPr lang="en-US" sz="2400" dirty="0"/>
                  <a:t>SE(2) group CNN with single morph. convolution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Lift layer, 4 convolution layers, </a:t>
                </a:r>
                <a:r>
                  <a:rPr lang="en-US" sz="1600" dirty="0">
                    <a:solidFill>
                      <a:srgbClr val="C81919"/>
                    </a:solidFill>
                  </a:rPr>
                  <a:t>dilation layer</a:t>
                </a:r>
                <a:r>
                  <a:rPr lang="en-US" sz="1600" dirty="0">
                    <a:solidFill>
                      <a:srgbClr val="666666"/>
                    </a:solidFill>
                  </a:rPr>
                  <a:t>, projection layer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33916 parameters</a:t>
                </a:r>
              </a:p>
              <a:p>
                <a:pPr lvl="1"/>
                <a:r>
                  <a:rPr lang="en-US" sz="1600" dirty="0">
                    <a:solidFill>
                      <a:srgbClr val="666666"/>
                    </a:solidFill>
                  </a:rPr>
                  <a:t>Fixed morph. convolution kernel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6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66666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BCF30-4FC9-44AF-A713-21E6540BD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431"/>
                <a:ext cx="7886700" cy="4412531"/>
              </a:xfrm>
              <a:blipFill>
                <a:blip r:embed="rId2"/>
                <a:stretch>
                  <a:fillRect l="-1005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8D2199-1284-48E3-B063-114DBE0C2601}"/>
              </a:ext>
            </a:extLst>
          </p:cNvPr>
          <p:cNvSpPr txBox="1"/>
          <p:nvPr/>
        </p:nvSpPr>
        <p:spPr>
          <a:xfrm>
            <a:off x="628650" y="1321357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Adding morphological convolution to a retinal segmentation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31700-DF55-45B3-A35A-E9057AAAA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97" y="1764431"/>
            <a:ext cx="1852953" cy="1920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35E50-418F-4C6E-A3C8-4E3329DF9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97" y="1764431"/>
            <a:ext cx="647106" cy="668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B8C2A-DEAF-41C4-8577-5911B88CC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45" y="3041042"/>
            <a:ext cx="647106" cy="668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705FFC-C722-43FC-B6A1-EDFD6A625D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97" y="4068516"/>
            <a:ext cx="1909754" cy="222804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0727EF-CEFF-4655-94BD-95F47FE9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F7A3-10A3-4472-AB26-59E53B9A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Experiment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12">
                <a:extLst>
                  <a:ext uri="{FF2B5EF4-FFF2-40B4-BE49-F238E27FC236}">
                    <a16:creationId xmlns:a16="http://schemas.microsoft.com/office/drawing/2014/main" id="{604EEF1B-687B-4329-80D8-1006CD96087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8178007"/>
                  </p:ext>
                </p:extLst>
              </p:nvPr>
            </p:nvGraphicFramePr>
            <p:xfrm>
              <a:off x="628650" y="2363128"/>
              <a:ext cx="3039399" cy="33904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ontent Placeholder 12">
                <a:extLst>
                  <a:ext uri="{FF2B5EF4-FFF2-40B4-BE49-F238E27FC236}">
                    <a16:creationId xmlns:a16="http://schemas.microsoft.com/office/drawing/2014/main" id="{604EEF1B-687B-4329-80D8-1006CD9608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650" y="2363128"/>
                <a:ext cx="3039399" cy="3390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ontent Placeholder 12">
                <a:extLst>
                  <a:ext uri="{FF2B5EF4-FFF2-40B4-BE49-F238E27FC236}">
                    <a16:creationId xmlns:a16="http://schemas.microsoft.com/office/drawing/2014/main" id="{A14E5828-5098-4991-8E68-FBC12C9838D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29221573"/>
                  </p:ext>
                </p:extLst>
              </p:nvPr>
            </p:nvGraphicFramePr>
            <p:xfrm>
              <a:off x="4216691" y="2363128"/>
              <a:ext cx="4298660" cy="33904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5" name="Content Placeholder 12">
                <a:extLst>
                  <a:ext uri="{FF2B5EF4-FFF2-40B4-BE49-F238E27FC236}">
                    <a16:creationId xmlns:a16="http://schemas.microsoft.com/office/drawing/2014/main" id="{A14E5828-5098-4991-8E68-FBC12C9838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6691" y="2363128"/>
                <a:ext cx="4298660" cy="339043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AA1DA5B-94A2-431B-A1C5-841A452F5896}"/>
              </a:ext>
            </a:extLst>
          </p:cNvPr>
          <p:cNvSpPr txBox="1"/>
          <p:nvPr/>
        </p:nvSpPr>
        <p:spPr>
          <a:xfrm>
            <a:off x="628650" y="1321357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Performance improvement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5034D-0AA3-41C2-A2E0-21E4B8EF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788F-D197-4E53-B9D2-F7AC3C8B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CA88E-7D4B-4332-91B9-4DA0AFF00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941134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TensorFlow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Layer architectures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Geometric interpretability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Probabilistic interpretability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 PDE framework for geometric equivariant processing of orientation scores (2005-now)</a:t>
            </a:r>
          </a:p>
        </p:txBody>
      </p:sp>
      <p:pic>
        <p:nvPicPr>
          <p:cNvPr id="1028" name="Picture 4" descr="aee2a826-6050-4e43-8cfe-a092c7a92232 (480×360)">
            <a:extLst>
              <a:ext uri="{FF2B5EF4-FFF2-40B4-BE49-F238E27FC236}">
                <a16:creationId xmlns:a16="http://schemas.microsoft.com/office/drawing/2014/main" id="{CFE4E84C-46B5-4F5F-BA28-3470637E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14301" r="19193" b="14086"/>
          <a:stretch/>
        </p:blipFill>
        <p:spPr bwMode="auto">
          <a:xfrm>
            <a:off x="5983420" y="334399"/>
            <a:ext cx="1080050" cy="9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Slide Number Placeholder 1024">
            <a:extLst>
              <a:ext uri="{FF2B5EF4-FFF2-40B4-BE49-F238E27FC236}">
                <a16:creationId xmlns:a16="http://schemas.microsoft.com/office/drawing/2014/main" id="{55F7DE58-A122-49F7-A7F1-D30CFAB7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14</a:t>
            </a:fld>
            <a:endParaRPr lang="en-US"/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7DCE998D-92A8-4BB2-831D-B68A8082B599}"/>
              </a:ext>
            </a:extLst>
          </p:cNvPr>
          <p:cNvGrpSpPr/>
          <p:nvPr/>
        </p:nvGrpSpPr>
        <p:grpSpPr>
          <a:xfrm>
            <a:off x="4993931" y="1486947"/>
            <a:ext cx="3059027" cy="3208362"/>
            <a:chOff x="4993931" y="1486947"/>
            <a:chExt cx="3059027" cy="3208362"/>
          </a:xfrm>
        </p:grpSpPr>
        <p:sp>
          <p:nvSpPr>
            <p:cNvPr id="194" name="Parallelogram 193">
              <a:extLst>
                <a:ext uri="{FF2B5EF4-FFF2-40B4-BE49-F238E27FC236}">
                  <a16:creationId xmlns:a16="http://schemas.microsoft.com/office/drawing/2014/main" id="{E9A8999B-2A0A-4964-AB81-164EE17578A4}"/>
                </a:ext>
              </a:extLst>
            </p:cNvPr>
            <p:cNvSpPr/>
            <p:nvPr/>
          </p:nvSpPr>
          <p:spPr>
            <a:xfrm rot="5400000">
              <a:off x="5333122" y="4120633"/>
              <a:ext cx="604681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3" name="Parallelogram 142">
              <a:extLst>
                <a:ext uri="{FF2B5EF4-FFF2-40B4-BE49-F238E27FC236}">
                  <a16:creationId xmlns:a16="http://schemas.microsoft.com/office/drawing/2014/main" id="{FEF43657-33BD-4406-9E41-9E5237A930AD}"/>
                </a:ext>
              </a:extLst>
            </p:cNvPr>
            <p:cNvSpPr/>
            <p:nvPr/>
          </p:nvSpPr>
          <p:spPr>
            <a:xfrm rot="5400000">
              <a:off x="5540091" y="3157620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B9E58F-7327-46C4-8DB8-03F6D0EAE1CF}"/>
                </a:ext>
              </a:extLst>
            </p:cNvPr>
            <p:cNvSpPr/>
            <p:nvPr/>
          </p:nvSpPr>
          <p:spPr>
            <a:xfrm rot="5400000">
              <a:off x="5544335" y="3359132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5" name="Parallelogram 144">
              <a:extLst>
                <a:ext uri="{FF2B5EF4-FFF2-40B4-BE49-F238E27FC236}">
                  <a16:creationId xmlns:a16="http://schemas.microsoft.com/office/drawing/2014/main" id="{25C7C8A1-D90D-4184-9D62-8543748EFA41}"/>
                </a:ext>
              </a:extLst>
            </p:cNvPr>
            <p:cNvSpPr/>
            <p:nvPr/>
          </p:nvSpPr>
          <p:spPr>
            <a:xfrm rot="5400000">
              <a:off x="5543793" y="3563904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F49F696A-63A8-4BA1-A242-AA8FF8021F2B}"/>
                    </a:ext>
                  </a:extLst>
                </p:cNvPr>
                <p:cNvSpPr txBox="1"/>
                <p:nvPr/>
              </p:nvSpPr>
              <p:spPr>
                <a:xfrm>
                  <a:off x="5618982" y="3111353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F49F696A-63A8-4BA1-A242-AA8FF8021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8982" y="3111353"/>
                  <a:ext cx="84867" cy="153888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68812F8-4E82-4038-82A8-3D14C20927AF}"/>
                    </a:ext>
                  </a:extLst>
                </p:cNvPr>
                <p:cNvSpPr txBox="1"/>
                <p:nvPr/>
              </p:nvSpPr>
              <p:spPr>
                <a:xfrm>
                  <a:off x="5617480" y="3314815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68812F8-4E82-4038-82A8-3D14C2092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480" y="3314815"/>
                  <a:ext cx="84867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30769" r="-307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0074518-D1E9-4D80-92DE-6C24A34C7D82}"/>
                    </a:ext>
                  </a:extLst>
                </p:cNvPr>
                <p:cNvSpPr txBox="1"/>
                <p:nvPr/>
              </p:nvSpPr>
              <p:spPr>
                <a:xfrm>
                  <a:off x="5622652" y="3517863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0074518-D1E9-4D80-92DE-6C24A34C7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2652" y="3517863"/>
                  <a:ext cx="84867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B6C7412-919A-4FCB-AEF6-23CF8EEB8999}"/>
                </a:ext>
              </a:extLst>
            </p:cNvPr>
            <p:cNvSpPr/>
            <p:nvPr/>
          </p:nvSpPr>
          <p:spPr>
            <a:xfrm rot="5400000">
              <a:off x="5406006" y="1789977"/>
              <a:ext cx="604681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AFF5ABC-C06F-46A0-B41F-B4D77A303598}"/>
                </a:ext>
              </a:extLst>
            </p:cNvPr>
            <p:cNvSpPr/>
            <p:nvPr/>
          </p:nvSpPr>
          <p:spPr>
            <a:xfrm rot="5400000">
              <a:off x="6131835" y="1789976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45C57209-9476-4944-B81A-22DAC2269571}"/>
                </a:ext>
              </a:extLst>
            </p:cNvPr>
            <p:cNvSpPr/>
            <p:nvPr/>
          </p:nvSpPr>
          <p:spPr>
            <a:xfrm rot="5400000">
              <a:off x="6910988" y="1789976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C0EDB9-7FBC-4B5A-A648-4222FEBDF359}"/>
                </a:ext>
              </a:extLst>
            </p:cNvPr>
            <p:cNvCxnSpPr>
              <a:cxnSpLocks/>
            </p:cNvCxnSpPr>
            <p:nvPr/>
          </p:nvCxnSpPr>
          <p:spPr>
            <a:xfrm>
              <a:off x="5126369" y="1661406"/>
              <a:ext cx="5267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03AE10-9E0D-48CA-8628-CCF4E25BF61B}"/>
                </a:ext>
              </a:extLst>
            </p:cNvPr>
            <p:cNvCxnSpPr>
              <a:cxnSpLocks/>
            </p:cNvCxnSpPr>
            <p:nvPr/>
          </p:nvCxnSpPr>
          <p:spPr>
            <a:xfrm>
              <a:off x="5126369" y="1827751"/>
              <a:ext cx="526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AED3D20-6833-4639-B15A-DAA596332196}"/>
                </a:ext>
              </a:extLst>
            </p:cNvPr>
            <p:cNvCxnSpPr>
              <a:cxnSpLocks/>
            </p:cNvCxnSpPr>
            <p:nvPr/>
          </p:nvCxnSpPr>
          <p:spPr>
            <a:xfrm>
              <a:off x="5126368" y="2048999"/>
              <a:ext cx="526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EA7B67C-B49A-4231-8E98-709F36970B77}"/>
                </a:ext>
              </a:extLst>
            </p:cNvPr>
            <p:cNvCxnSpPr>
              <a:cxnSpLocks/>
            </p:cNvCxnSpPr>
            <p:nvPr/>
          </p:nvCxnSpPr>
          <p:spPr>
            <a:xfrm>
              <a:off x="5763556" y="1661406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F2C91B0-27F1-4E41-858D-3A5CED3DA2BA}"/>
                </a:ext>
              </a:extLst>
            </p:cNvPr>
            <p:cNvCxnSpPr>
              <a:cxnSpLocks/>
            </p:cNvCxnSpPr>
            <p:nvPr/>
          </p:nvCxnSpPr>
          <p:spPr>
            <a:xfrm>
              <a:off x="5763556" y="1826429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8A9535-0CD3-4168-9EBB-145E55D1F2DD}"/>
                </a:ext>
              </a:extLst>
            </p:cNvPr>
            <p:cNvCxnSpPr>
              <a:cxnSpLocks/>
            </p:cNvCxnSpPr>
            <p:nvPr/>
          </p:nvCxnSpPr>
          <p:spPr>
            <a:xfrm>
              <a:off x="5763556" y="2062594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3FCF69-E0A8-4E0F-A403-EB86478EB974}"/>
                </a:ext>
              </a:extLst>
            </p:cNvPr>
            <p:cNvCxnSpPr>
              <a:cxnSpLocks/>
            </p:cNvCxnSpPr>
            <p:nvPr/>
          </p:nvCxnSpPr>
          <p:spPr>
            <a:xfrm>
              <a:off x="6489385" y="1660326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E9BA919-8926-448A-A8C2-D722DD13B1E4}"/>
                </a:ext>
              </a:extLst>
            </p:cNvPr>
            <p:cNvCxnSpPr>
              <a:cxnSpLocks/>
            </p:cNvCxnSpPr>
            <p:nvPr/>
          </p:nvCxnSpPr>
          <p:spPr>
            <a:xfrm>
              <a:off x="6492890" y="1827751"/>
              <a:ext cx="6652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3722C7C-B5F8-423B-B4DA-A692FBA7A5EC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48" y="2065237"/>
              <a:ext cx="6695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95784A-B11D-46DF-9F36-C1ACD82349D1}"/>
                    </a:ext>
                  </a:extLst>
                </p:cNvPr>
                <p:cNvSpPr txBox="1"/>
                <p:nvPr/>
              </p:nvSpPr>
              <p:spPr>
                <a:xfrm>
                  <a:off x="7168652" y="1766251"/>
                  <a:ext cx="9988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95784A-B11D-46DF-9F36-C1ACD82349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652" y="1766251"/>
                  <a:ext cx="99886" cy="153888"/>
                </a:xfrm>
                <a:prstGeom prst="rect">
                  <a:avLst/>
                </a:prstGeom>
                <a:blipFill>
                  <a:blip r:embed="rId6"/>
                  <a:stretch>
                    <a:fillRect l="-25000" r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0259729-8AA0-4801-BE22-827685EDC108}"/>
                    </a:ext>
                  </a:extLst>
                </p:cNvPr>
                <p:cNvSpPr txBox="1"/>
                <p:nvPr/>
              </p:nvSpPr>
              <p:spPr>
                <a:xfrm>
                  <a:off x="5667608" y="1733582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0259729-8AA0-4801-BE22-827685EDC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608" y="1733582"/>
                  <a:ext cx="84867" cy="153888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126643-02EC-46DC-B5F4-B8196F46FA46}"/>
                    </a:ext>
                  </a:extLst>
                </p:cNvPr>
                <p:cNvSpPr txBox="1"/>
                <p:nvPr/>
              </p:nvSpPr>
              <p:spPr>
                <a:xfrm>
                  <a:off x="6382317" y="1763099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126643-02EC-46DC-B5F4-B8196F46F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317" y="1763099"/>
                  <a:ext cx="10544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23529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09162C-34A1-403D-96D7-1589F6A11F99}"/>
                    </a:ext>
                  </a:extLst>
                </p:cNvPr>
                <p:cNvSpPr txBox="1"/>
                <p:nvPr/>
              </p:nvSpPr>
              <p:spPr>
                <a:xfrm>
                  <a:off x="5321070" y="1862083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09162C-34A1-403D-96D7-1589F6A11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070" y="1862083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3846" r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D862DAC-1D88-4D79-9586-FC7A60F04B48}"/>
                    </a:ext>
                  </a:extLst>
                </p:cNvPr>
                <p:cNvSpPr txBox="1"/>
                <p:nvPr/>
              </p:nvSpPr>
              <p:spPr>
                <a:xfrm>
                  <a:off x="6039543" y="1879720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D862DAC-1D88-4D79-9586-FC7A60F04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543" y="1879720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3846" r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A70EA06-B368-4B71-B045-498E2FEBDA35}"/>
                    </a:ext>
                  </a:extLst>
                </p:cNvPr>
                <p:cNvSpPr txBox="1"/>
                <p:nvPr/>
              </p:nvSpPr>
              <p:spPr>
                <a:xfrm>
                  <a:off x="6792034" y="1879048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A70EA06-B368-4B71-B045-498E2FEBD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034" y="1879048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54545" t="-4000" r="-54545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62A52391-3E51-4A95-B646-A2EA4B14B699}"/>
                </a:ext>
              </a:extLst>
            </p:cNvPr>
            <p:cNvSpPr/>
            <p:nvPr/>
          </p:nvSpPr>
          <p:spPr>
            <a:xfrm rot="5400000">
              <a:off x="7690141" y="1797928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8E80CC5-EAD6-42BE-B7EE-4E1A3B4164D6}"/>
                </a:ext>
              </a:extLst>
            </p:cNvPr>
            <p:cNvCxnSpPr>
              <a:cxnSpLocks/>
            </p:cNvCxnSpPr>
            <p:nvPr/>
          </p:nvCxnSpPr>
          <p:spPr>
            <a:xfrm>
              <a:off x="7268537" y="1660828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CB3BAF2-EC0A-456A-A4EC-980F45F29835}"/>
                </a:ext>
              </a:extLst>
            </p:cNvPr>
            <p:cNvCxnSpPr>
              <a:cxnSpLocks/>
            </p:cNvCxnSpPr>
            <p:nvPr/>
          </p:nvCxnSpPr>
          <p:spPr>
            <a:xfrm>
              <a:off x="7268537" y="1824249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FF3BD24-1ABB-4A77-8EC3-C0A8BE271B2E}"/>
                </a:ext>
              </a:extLst>
            </p:cNvPr>
            <p:cNvCxnSpPr>
              <a:cxnSpLocks/>
            </p:cNvCxnSpPr>
            <p:nvPr/>
          </p:nvCxnSpPr>
          <p:spPr>
            <a:xfrm>
              <a:off x="7268537" y="2064698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F10AD65-667B-4538-B117-5167880D94ED}"/>
                    </a:ext>
                  </a:extLst>
                </p:cNvPr>
                <p:cNvSpPr txBox="1"/>
                <p:nvPr/>
              </p:nvSpPr>
              <p:spPr>
                <a:xfrm>
                  <a:off x="7571187" y="1879047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F10AD65-667B-4538-B117-5167880D9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187" y="1879047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4000" r="-7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760E97-038C-44AE-BD76-4BFF2AF81BC6}"/>
                    </a:ext>
                  </a:extLst>
                </p:cNvPr>
                <p:cNvSpPr txBox="1"/>
                <p:nvPr/>
              </p:nvSpPr>
              <p:spPr>
                <a:xfrm>
                  <a:off x="7942539" y="1761106"/>
                  <a:ext cx="10407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760E97-038C-44AE-BD76-4BFF2AF81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539" y="1761106"/>
                  <a:ext cx="104070" cy="153888"/>
                </a:xfrm>
                <a:prstGeom prst="rect">
                  <a:avLst/>
                </a:prstGeom>
                <a:blipFill>
                  <a:blip r:embed="rId9"/>
                  <a:stretch>
                    <a:fillRect l="-35294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EA404A8F-1133-4633-81B8-AC1A0BEE132F}"/>
                </a:ext>
              </a:extLst>
            </p:cNvPr>
            <p:cNvSpPr/>
            <p:nvPr/>
          </p:nvSpPr>
          <p:spPr>
            <a:xfrm rot="5400000">
              <a:off x="6916256" y="2572916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85922E0-5CB6-47FD-8AD5-3DB1E6F82249}"/>
                </a:ext>
              </a:extLst>
            </p:cNvPr>
            <p:cNvCxnSpPr>
              <a:cxnSpLocks/>
            </p:cNvCxnSpPr>
            <p:nvPr/>
          </p:nvCxnSpPr>
          <p:spPr>
            <a:xfrm>
              <a:off x="6494652" y="2443266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FF235BA-A8C6-4FA3-8A95-868D308E9864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58" y="2645434"/>
              <a:ext cx="6652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651B612-5B18-42E1-9DC7-C28758849095}"/>
                </a:ext>
              </a:extLst>
            </p:cNvPr>
            <p:cNvCxnSpPr>
              <a:cxnSpLocks/>
            </p:cNvCxnSpPr>
            <p:nvPr/>
          </p:nvCxnSpPr>
          <p:spPr>
            <a:xfrm>
              <a:off x="6493816" y="2848177"/>
              <a:ext cx="6695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896A7AD-44D5-45E4-99CF-CBFEB6E799DF}"/>
                    </a:ext>
                  </a:extLst>
                </p:cNvPr>
                <p:cNvSpPr txBox="1"/>
                <p:nvPr/>
              </p:nvSpPr>
              <p:spPr>
                <a:xfrm>
                  <a:off x="7173920" y="2549190"/>
                  <a:ext cx="9988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896A7AD-44D5-45E4-99CF-CBFEB6E79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920" y="2549190"/>
                  <a:ext cx="99886" cy="153888"/>
                </a:xfrm>
                <a:prstGeom prst="rect">
                  <a:avLst/>
                </a:prstGeom>
                <a:blipFill>
                  <a:blip r:embed="rId6"/>
                  <a:stretch>
                    <a:fillRect l="-25000" r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33CA886-25C6-453A-A252-97C1C3DAB9C0}"/>
                    </a:ext>
                  </a:extLst>
                </p:cNvPr>
                <p:cNvSpPr txBox="1"/>
                <p:nvPr/>
              </p:nvSpPr>
              <p:spPr>
                <a:xfrm>
                  <a:off x="6801199" y="2679592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33CA886-25C6-453A-A252-97C1C3DAB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1199" y="2679592"/>
                  <a:ext cx="63436" cy="153888"/>
                </a:xfrm>
                <a:prstGeom prst="rect">
                  <a:avLst/>
                </a:prstGeom>
                <a:blipFill>
                  <a:blip r:embed="rId10"/>
                  <a:stretch>
                    <a:fillRect l="-60000" t="-8000" r="-7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C8B7B325-29CA-44C2-81FC-B1540AEF5476}"/>
                </a:ext>
              </a:extLst>
            </p:cNvPr>
            <p:cNvSpPr/>
            <p:nvPr/>
          </p:nvSpPr>
          <p:spPr>
            <a:xfrm rot="5400000">
              <a:off x="7695409" y="2580867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9089DD2-A5AD-42A9-89A2-409874191BF6}"/>
                </a:ext>
              </a:extLst>
            </p:cNvPr>
            <p:cNvCxnSpPr>
              <a:cxnSpLocks/>
            </p:cNvCxnSpPr>
            <p:nvPr/>
          </p:nvCxnSpPr>
          <p:spPr>
            <a:xfrm>
              <a:off x="7273805" y="2443767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9229B75-704D-491B-AB7C-C4BD044D56DA}"/>
                </a:ext>
              </a:extLst>
            </p:cNvPr>
            <p:cNvCxnSpPr>
              <a:cxnSpLocks/>
            </p:cNvCxnSpPr>
            <p:nvPr/>
          </p:nvCxnSpPr>
          <p:spPr>
            <a:xfrm>
              <a:off x="7273805" y="2641932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AEBC0DA-923F-4C88-803F-436D73AB4739}"/>
                </a:ext>
              </a:extLst>
            </p:cNvPr>
            <p:cNvCxnSpPr>
              <a:cxnSpLocks/>
            </p:cNvCxnSpPr>
            <p:nvPr/>
          </p:nvCxnSpPr>
          <p:spPr>
            <a:xfrm>
              <a:off x="7273805" y="2847638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987E6A-95C6-4222-A207-8CE7C8FEE47D}"/>
                    </a:ext>
                  </a:extLst>
                </p:cNvPr>
                <p:cNvSpPr txBox="1"/>
                <p:nvPr/>
              </p:nvSpPr>
              <p:spPr>
                <a:xfrm>
                  <a:off x="7580352" y="2679591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987E6A-95C6-4222-A207-8CE7C8FEE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352" y="2679591"/>
                  <a:ext cx="63436" cy="153888"/>
                </a:xfrm>
                <a:prstGeom prst="rect">
                  <a:avLst/>
                </a:prstGeom>
                <a:blipFill>
                  <a:blip r:embed="rId11"/>
                  <a:stretch>
                    <a:fillRect l="-54545" t="-8000" r="-54545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CD3B002-2DE3-47CF-9D9C-7CAA8A4515DA}"/>
                    </a:ext>
                  </a:extLst>
                </p:cNvPr>
                <p:cNvSpPr txBox="1"/>
                <p:nvPr/>
              </p:nvSpPr>
              <p:spPr>
                <a:xfrm>
                  <a:off x="7947807" y="2544046"/>
                  <a:ext cx="10407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CD3B002-2DE3-47CF-9D9C-7CAA8A451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807" y="2544046"/>
                  <a:ext cx="104070" cy="153888"/>
                </a:xfrm>
                <a:prstGeom prst="rect">
                  <a:avLst/>
                </a:prstGeom>
                <a:blipFill>
                  <a:blip r:embed="rId12"/>
                  <a:stretch>
                    <a:fillRect l="-35294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0DD6725-9E62-4DB5-8861-4BAB89F36FAC}"/>
                </a:ext>
              </a:extLst>
            </p:cNvPr>
            <p:cNvCxnSpPr>
              <a:cxnSpLocks/>
            </p:cNvCxnSpPr>
            <p:nvPr/>
          </p:nvCxnSpPr>
          <p:spPr>
            <a:xfrm>
              <a:off x="5120948" y="2444757"/>
              <a:ext cx="5267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281C0C0-F82F-43B8-AFB0-535520FBCD27}"/>
                </a:ext>
              </a:extLst>
            </p:cNvPr>
            <p:cNvCxnSpPr>
              <a:cxnSpLocks/>
            </p:cNvCxnSpPr>
            <p:nvPr/>
          </p:nvCxnSpPr>
          <p:spPr>
            <a:xfrm>
              <a:off x="5120948" y="2645845"/>
              <a:ext cx="526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BC77E5A-6FB6-4BA9-B9A3-A5594DEDA9FF}"/>
                </a:ext>
              </a:extLst>
            </p:cNvPr>
            <p:cNvCxnSpPr>
              <a:cxnSpLocks/>
            </p:cNvCxnSpPr>
            <p:nvPr/>
          </p:nvCxnSpPr>
          <p:spPr>
            <a:xfrm>
              <a:off x="5120946" y="2832350"/>
              <a:ext cx="526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140C299-D10A-4BF7-B0A5-A72DE6BCAE65}"/>
                    </a:ext>
                  </a:extLst>
                </p:cNvPr>
                <p:cNvSpPr txBox="1"/>
                <p:nvPr/>
              </p:nvSpPr>
              <p:spPr>
                <a:xfrm>
                  <a:off x="5319876" y="2676203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140C299-D10A-4BF7-B0A5-A72DE6BCA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876" y="2676203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4000" r="-7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C0BA4EDC-5148-4238-ADF7-0F9181C86202}"/>
                </a:ext>
              </a:extLst>
            </p:cNvPr>
            <p:cNvSpPr/>
            <p:nvPr/>
          </p:nvSpPr>
          <p:spPr>
            <a:xfrm rot="5400000">
              <a:off x="4932441" y="2383970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E241F79F-878E-46F3-92F6-C66A4C908485}"/>
                </a:ext>
              </a:extLst>
            </p:cNvPr>
            <p:cNvSpPr/>
            <p:nvPr/>
          </p:nvSpPr>
          <p:spPr>
            <a:xfrm rot="5400000">
              <a:off x="4936685" y="2585481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C5B79700-04E6-4832-A63C-77D71FB81DCF}"/>
                </a:ext>
              </a:extLst>
            </p:cNvPr>
            <p:cNvSpPr/>
            <p:nvPr/>
          </p:nvSpPr>
          <p:spPr>
            <a:xfrm rot="5400000">
              <a:off x="4936144" y="2790254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75C536C-5759-42ED-9715-D5A7385A2750}"/>
                    </a:ext>
                  </a:extLst>
                </p:cNvPr>
                <p:cNvSpPr txBox="1"/>
                <p:nvPr/>
              </p:nvSpPr>
              <p:spPr>
                <a:xfrm>
                  <a:off x="5011332" y="2337702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75C536C-5759-42ED-9715-D5A7385A2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332" y="2337702"/>
                  <a:ext cx="84867" cy="153888"/>
                </a:xfrm>
                <a:prstGeom prst="rect">
                  <a:avLst/>
                </a:prstGeom>
                <a:blipFill>
                  <a:blip r:embed="rId13"/>
                  <a:stretch>
                    <a:fillRect l="-21429" r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0905BED-F5E5-499C-A846-BCD9C71C335A}"/>
                    </a:ext>
                  </a:extLst>
                </p:cNvPr>
                <p:cNvSpPr txBox="1"/>
                <p:nvPr/>
              </p:nvSpPr>
              <p:spPr>
                <a:xfrm>
                  <a:off x="5009831" y="2541164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0905BED-F5E5-499C-A846-BCD9C71C3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831" y="2541164"/>
                  <a:ext cx="84867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6A94FA8-FE9C-4A8C-B887-6F5B57AB2413}"/>
                    </a:ext>
                  </a:extLst>
                </p:cNvPr>
                <p:cNvSpPr txBox="1"/>
                <p:nvPr/>
              </p:nvSpPr>
              <p:spPr>
                <a:xfrm>
                  <a:off x="5015003" y="2744212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6A94FA8-FE9C-4A8C-B887-6F5B57AB2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5003" y="2744212"/>
                  <a:ext cx="84867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B82A5E6E-9FF0-4F4E-B06B-5141D873B8DE}"/>
                </a:ext>
              </a:extLst>
            </p:cNvPr>
            <p:cNvSpPr/>
            <p:nvPr/>
          </p:nvSpPr>
          <p:spPr>
            <a:xfrm rot="5400000">
              <a:off x="4935197" y="1548437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2A39D537-1727-4C77-AD59-B8D854084B92}"/>
                </a:ext>
              </a:extLst>
            </p:cNvPr>
            <p:cNvSpPr/>
            <p:nvPr/>
          </p:nvSpPr>
          <p:spPr>
            <a:xfrm rot="5400000">
              <a:off x="4939441" y="1749948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20805BE4-8BE0-4848-B45E-AEA7777A7349}"/>
                </a:ext>
              </a:extLst>
            </p:cNvPr>
            <p:cNvSpPr/>
            <p:nvPr/>
          </p:nvSpPr>
          <p:spPr>
            <a:xfrm rot="5400000">
              <a:off x="4938899" y="1954721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9C1A885-9F48-45DA-93B4-89F562A6E327}"/>
                    </a:ext>
                  </a:extLst>
                </p:cNvPr>
                <p:cNvSpPr txBox="1"/>
                <p:nvPr/>
              </p:nvSpPr>
              <p:spPr>
                <a:xfrm>
                  <a:off x="5014088" y="1502169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9C1A885-9F48-45DA-93B4-89F562A6E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088" y="1502169"/>
                  <a:ext cx="84867" cy="153888"/>
                </a:xfrm>
                <a:prstGeom prst="rect">
                  <a:avLst/>
                </a:prstGeom>
                <a:blipFill>
                  <a:blip r:embed="rId3"/>
                  <a:stretch>
                    <a:fillRect l="-30769" r="-307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838DC86-28B6-4FED-B662-12A10A88E913}"/>
                    </a:ext>
                  </a:extLst>
                </p:cNvPr>
                <p:cNvSpPr txBox="1"/>
                <p:nvPr/>
              </p:nvSpPr>
              <p:spPr>
                <a:xfrm>
                  <a:off x="5012586" y="1705631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838DC86-28B6-4FED-B662-12A10A88E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586" y="1705631"/>
                  <a:ext cx="84867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45FE9C2-D6DA-4E19-B5D6-CC929DC66633}"/>
                    </a:ext>
                  </a:extLst>
                </p:cNvPr>
                <p:cNvSpPr txBox="1"/>
                <p:nvPr/>
              </p:nvSpPr>
              <p:spPr>
                <a:xfrm>
                  <a:off x="5017758" y="1908679"/>
                  <a:ext cx="84867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45FE9C2-D6DA-4E19-B5D6-CC929DC66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758" y="1908679"/>
                  <a:ext cx="84867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Parallelogram 89">
              <a:extLst>
                <a:ext uri="{FF2B5EF4-FFF2-40B4-BE49-F238E27FC236}">
                  <a16:creationId xmlns:a16="http://schemas.microsoft.com/office/drawing/2014/main" id="{D4EB2F26-D4A3-40F0-9E1A-DD466D1C8162}"/>
                </a:ext>
              </a:extLst>
            </p:cNvPr>
            <p:cNvSpPr/>
            <p:nvPr/>
          </p:nvSpPr>
          <p:spPr>
            <a:xfrm rot="5400000">
              <a:off x="6302217" y="2374038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0D49063D-AA8B-415F-8B3F-2F81ADCBBF16}"/>
                </a:ext>
              </a:extLst>
            </p:cNvPr>
            <p:cNvSpPr/>
            <p:nvPr/>
          </p:nvSpPr>
          <p:spPr>
            <a:xfrm rot="5400000">
              <a:off x="6306461" y="2575550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2" name="Parallelogram 91">
              <a:extLst>
                <a:ext uri="{FF2B5EF4-FFF2-40B4-BE49-F238E27FC236}">
                  <a16:creationId xmlns:a16="http://schemas.microsoft.com/office/drawing/2014/main" id="{4886A5F5-79B6-4159-8D40-FE070DB34B21}"/>
                </a:ext>
              </a:extLst>
            </p:cNvPr>
            <p:cNvSpPr/>
            <p:nvPr/>
          </p:nvSpPr>
          <p:spPr>
            <a:xfrm rot="5400000">
              <a:off x="6305919" y="2780323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9EAA103-0517-45AB-BF97-27DCFDAE85F9}"/>
                    </a:ext>
                  </a:extLst>
                </p:cNvPr>
                <p:cNvSpPr txBox="1"/>
                <p:nvPr/>
              </p:nvSpPr>
              <p:spPr>
                <a:xfrm>
                  <a:off x="6367338" y="2358311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9EAA103-0517-45AB-BF97-27DCFDAE8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338" y="2358311"/>
                  <a:ext cx="10544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23529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A685B79-A919-439B-87B5-0C04136B3C5F}"/>
                    </a:ext>
                  </a:extLst>
                </p:cNvPr>
                <p:cNvSpPr txBox="1"/>
                <p:nvPr/>
              </p:nvSpPr>
              <p:spPr>
                <a:xfrm>
                  <a:off x="6378278" y="2567565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A685B79-A919-439B-87B5-0C04136B3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278" y="2567565"/>
                  <a:ext cx="10544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22222"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17F9E7F-4BE8-49AA-A1F5-DFC535D05F96}"/>
                    </a:ext>
                  </a:extLst>
                </p:cNvPr>
                <p:cNvSpPr txBox="1"/>
                <p:nvPr/>
              </p:nvSpPr>
              <p:spPr>
                <a:xfrm>
                  <a:off x="6375746" y="2762822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17F9E7F-4BE8-49AA-A1F5-DFC535D05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746" y="2762822"/>
                  <a:ext cx="10544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23529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9E70043-7BB2-4996-BAAC-0020EE4ACBA1}"/>
                </a:ext>
              </a:extLst>
            </p:cNvPr>
            <p:cNvCxnSpPr>
              <a:cxnSpLocks/>
            </p:cNvCxnSpPr>
            <p:nvPr/>
          </p:nvCxnSpPr>
          <p:spPr>
            <a:xfrm>
              <a:off x="5755069" y="2442405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77A6D71-663A-4707-9333-955FCD6DED3E}"/>
                </a:ext>
              </a:extLst>
            </p:cNvPr>
            <p:cNvCxnSpPr>
              <a:cxnSpLocks/>
            </p:cNvCxnSpPr>
            <p:nvPr/>
          </p:nvCxnSpPr>
          <p:spPr>
            <a:xfrm>
              <a:off x="5755069" y="2642171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DBB57FE-C009-45D9-BF8B-D119B2B41B1F}"/>
                </a:ext>
              </a:extLst>
            </p:cNvPr>
            <p:cNvCxnSpPr>
              <a:cxnSpLocks/>
            </p:cNvCxnSpPr>
            <p:nvPr/>
          </p:nvCxnSpPr>
          <p:spPr>
            <a:xfrm>
              <a:off x="5755069" y="2843593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51CBF3D5-0B46-49F7-955A-ED390BC07085}"/>
                    </a:ext>
                  </a:extLst>
                </p:cNvPr>
                <p:cNvSpPr txBox="1"/>
                <p:nvPr/>
              </p:nvSpPr>
              <p:spPr>
                <a:xfrm>
                  <a:off x="6034954" y="2678323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51CBF3D5-0B46-49F7-955A-ED390BC07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954" y="2678323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3846" r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829473FD-28B5-4DBB-9D84-6CBA34872E0D}"/>
                </a:ext>
              </a:extLst>
            </p:cNvPr>
            <p:cNvSpPr/>
            <p:nvPr/>
          </p:nvSpPr>
          <p:spPr>
            <a:xfrm rot="5400000">
              <a:off x="5581270" y="2383970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F420A78A-6DD9-4DD9-A95C-789C1630D4D3}"/>
                </a:ext>
              </a:extLst>
            </p:cNvPr>
            <p:cNvSpPr/>
            <p:nvPr/>
          </p:nvSpPr>
          <p:spPr>
            <a:xfrm rot="5400000">
              <a:off x="5585514" y="2585481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1CA46637-616C-484E-B4FF-4EF72FDE0D0C}"/>
                </a:ext>
              </a:extLst>
            </p:cNvPr>
            <p:cNvSpPr/>
            <p:nvPr/>
          </p:nvSpPr>
          <p:spPr>
            <a:xfrm rot="5400000">
              <a:off x="5584972" y="2790254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CE8C195-CA65-4B06-97AC-0366F0EB2AA1}"/>
                    </a:ext>
                  </a:extLst>
                </p:cNvPr>
                <p:cNvSpPr txBox="1"/>
                <p:nvPr/>
              </p:nvSpPr>
              <p:spPr>
                <a:xfrm>
                  <a:off x="5660161" y="2337702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CE8C195-CA65-4B06-97AC-0366F0EB2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161" y="2337702"/>
                  <a:ext cx="84867" cy="153888"/>
                </a:xfrm>
                <a:prstGeom prst="rect">
                  <a:avLst/>
                </a:prstGeom>
                <a:blipFill>
                  <a:blip r:embed="rId14"/>
                  <a:stretch>
                    <a:fillRect l="-30769" r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6B6B504-4561-4D43-AD92-591727BADA11}"/>
                    </a:ext>
                  </a:extLst>
                </p:cNvPr>
                <p:cNvSpPr txBox="1"/>
                <p:nvPr/>
              </p:nvSpPr>
              <p:spPr>
                <a:xfrm>
                  <a:off x="5658659" y="2541164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6B6B504-4561-4D43-AD92-591727BAD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659" y="2541164"/>
                  <a:ext cx="84867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DB4709-1FB1-4EE9-BF15-8539B9077BA4}"/>
                    </a:ext>
                  </a:extLst>
                </p:cNvPr>
                <p:cNvSpPr txBox="1"/>
                <p:nvPr/>
              </p:nvSpPr>
              <p:spPr>
                <a:xfrm>
                  <a:off x="5663831" y="2744212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DB4709-1FB1-4EE9-BF15-8539B9077B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3831" y="2744212"/>
                  <a:ext cx="84867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Parallelogram 104">
              <a:extLst>
                <a:ext uri="{FF2B5EF4-FFF2-40B4-BE49-F238E27FC236}">
                  <a16:creationId xmlns:a16="http://schemas.microsoft.com/office/drawing/2014/main" id="{D179DDB0-DD56-41A0-97B1-5920EA4C8480}"/>
                </a:ext>
              </a:extLst>
            </p:cNvPr>
            <p:cNvSpPr/>
            <p:nvPr/>
          </p:nvSpPr>
          <p:spPr>
            <a:xfrm rot="5400000">
              <a:off x="4757433" y="3425762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5CFE414-BB78-499E-9647-1F7E964BA3BB}"/>
                    </a:ext>
                  </a:extLst>
                </p:cNvPr>
                <p:cNvSpPr txBox="1"/>
                <p:nvPr/>
              </p:nvSpPr>
              <p:spPr>
                <a:xfrm>
                  <a:off x="5009831" y="3388940"/>
                  <a:ext cx="10407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5CFE414-BB78-499E-9647-1F7E964BA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831" y="3388940"/>
                  <a:ext cx="104070" cy="153888"/>
                </a:xfrm>
                <a:prstGeom prst="rect">
                  <a:avLst/>
                </a:prstGeom>
                <a:blipFill>
                  <a:blip r:embed="rId9"/>
                  <a:stretch>
                    <a:fillRect l="-35294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Parallelogram 106">
              <a:extLst>
                <a:ext uri="{FF2B5EF4-FFF2-40B4-BE49-F238E27FC236}">
                  <a16:creationId xmlns:a16="http://schemas.microsoft.com/office/drawing/2014/main" id="{325D5E08-6073-4389-A6DE-A1FA01F36F68}"/>
                </a:ext>
              </a:extLst>
            </p:cNvPr>
            <p:cNvSpPr/>
            <p:nvPr/>
          </p:nvSpPr>
          <p:spPr>
            <a:xfrm rot="5400000">
              <a:off x="6926789" y="3425761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DBBAD93-C5E5-4F59-987D-B5606AFD16F1}"/>
                    </a:ext>
                  </a:extLst>
                </p:cNvPr>
                <p:cNvSpPr txBox="1"/>
                <p:nvPr/>
              </p:nvSpPr>
              <p:spPr>
                <a:xfrm>
                  <a:off x="7179187" y="3388939"/>
                  <a:ext cx="10407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DBBAD93-C5E5-4F59-987D-B5606AFD1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187" y="3388939"/>
                  <a:ext cx="104070" cy="153888"/>
                </a:xfrm>
                <a:prstGeom prst="rect">
                  <a:avLst/>
                </a:prstGeom>
                <a:blipFill>
                  <a:blip r:embed="rId9"/>
                  <a:stretch>
                    <a:fillRect l="-35294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E710059-6CBE-4C53-AB2B-06F83D95C6D2}"/>
                </a:ext>
              </a:extLst>
            </p:cNvPr>
            <p:cNvCxnSpPr>
              <a:cxnSpLocks/>
            </p:cNvCxnSpPr>
            <p:nvPr/>
          </p:nvCxnSpPr>
          <p:spPr>
            <a:xfrm>
              <a:off x="6494652" y="3292143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2CBF052-8F28-4455-9DD9-B2E8911480E8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58" y="3494311"/>
              <a:ext cx="6652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703EC7B-35EC-4347-AE57-77BFAAF68264}"/>
                </a:ext>
              </a:extLst>
            </p:cNvPr>
            <p:cNvCxnSpPr>
              <a:cxnSpLocks/>
            </p:cNvCxnSpPr>
            <p:nvPr/>
          </p:nvCxnSpPr>
          <p:spPr>
            <a:xfrm>
              <a:off x="6493816" y="3697054"/>
              <a:ext cx="6695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1CE85A3-3D16-4EA9-99DA-33213BE6A621}"/>
                    </a:ext>
                  </a:extLst>
                </p:cNvPr>
                <p:cNvSpPr txBox="1"/>
                <p:nvPr/>
              </p:nvSpPr>
              <p:spPr>
                <a:xfrm>
                  <a:off x="6801199" y="3528469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1CE85A3-3D16-4EA9-99DA-33213BE6A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1199" y="3528469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4000" r="-7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DE8295D-1A41-4D56-93FD-808C4E4154F3}"/>
                </a:ext>
              </a:extLst>
            </p:cNvPr>
            <p:cNvCxnSpPr>
              <a:cxnSpLocks/>
            </p:cNvCxnSpPr>
            <p:nvPr/>
          </p:nvCxnSpPr>
          <p:spPr>
            <a:xfrm>
              <a:off x="5120948" y="3293634"/>
              <a:ext cx="5267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CA431434-65EF-411E-AC02-80F0145A9077}"/>
                </a:ext>
              </a:extLst>
            </p:cNvPr>
            <p:cNvCxnSpPr>
              <a:cxnSpLocks/>
            </p:cNvCxnSpPr>
            <p:nvPr/>
          </p:nvCxnSpPr>
          <p:spPr>
            <a:xfrm>
              <a:off x="5120948" y="3494722"/>
              <a:ext cx="526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41C2725C-ACE5-4595-9282-FEF1B522F6C7}"/>
                </a:ext>
              </a:extLst>
            </p:cNvPr>
            <p:cNvCxnSpPr>
              <a:cxnSpLocks/>
            </p:cNvCxnSpPr>
            <p:nvPr/>
          </p:nvCxnSpPr>
          <p:spPr>
            <a:xfrm>
              <a:off x="5120946" y="3681226"/>
              <a:ext cx="526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0848D4C-446A-41EA-A1DD-85EC0BA39AFC}"/>
                    </a:ext>
                  </a:extLst>
                </p:cNvPr>
                <p:cNvSpPr txBox="1"/>
                <p:nvPr/>
              </p:nvSpPr>
              <p:spPr>
                <a:xfrm>
                  <a:off x="5319876" y="3525079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0848D4C-446A-41EA-A1DD-85EC0BA39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876" y="3525079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3846" r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Parallelogram 116">
              <a:extLst>
                <a:ext uri="{FF2B5EF4-FFF2-40B4-BE49-F238E27FC236}">
                  <a16:creationId xmlns:a16="http://schemas.microsoft.com/office/drawing/2014/main" id="{5955E6CA-980F-4184-9629-E7E7F2559CD8}"/>
                </a:ext>
              </a:extLst>
            </p:cNvPr>
            <p:cNvSpPr/>
            <p:nvPr/>
          </p:nvSpPr>
          <p:spPr>
            <a:xfrm rot="5400000">
              <a:off x="6302217" y="3222915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DBEF1171-BA11-4EAF-BCD7-1A24F3BCE7C8}"/>
                </a:ext>
              </a:extLst>
            </p:cNvPr>
            <p:cNvSpPr/>
            <p:nvPr/>
          </p:nvSpPr>
          <p:spPr>
            <a:xfrm rot="5400000">
              <a:off x="6306461" y="3424426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CE2ACFF0-2126-4E1D-919D-2F28472F46CF}"/>
                </a:ext>
              </a:extLst>
            </p:cNvPr>
            <p:cNvSpPr/>
            <p:nvPr/>
          </p:nvSpPr>
          <p:spPr>
            <a:xfrm rot="5400000">
              <a:off x="6305919" y="3629199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609AF52-BCA3-48A1-B95F-FCAAEA9B5499}"/>
                    </a:ext>
                  </a:extLst>
                </p:cNvPr>
                <p:cNvSpPr txBox="1"/>
                <p:nvPr/>
              </p:nvSpPr>
              <p:spPr>
                <a:xfrm>
                  <a:off x="6367338" y="3207188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609AF52-BCA3-48A1-B95F-FCAAEA9B5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338" y="3207188"/>
                  <a:ext cx="10544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23529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3DD0C0E-ECF4-45B4-B60B-AF1F2C694B3B}"/>
                    </a:ext>
                  </a:extLst>
                </p:cNvPr>
                <p:cNvSpPr txBox="1"/>
                <p:nvPr/>
              </p:nvSpPr>
              <p:spPr>
                <a:xfrm>
                  <a:off x="6378278" y="3416442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3DD0C0E-ECF4-45B4-B60B-AF1F2C694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278" y="3416442"/>
                  <a:ext cx="105442" cy="153888"/>
                </a:xfrm>
                <a:prstGeom prst="rect">
                  <a:avLst/>
                </a:prstGeom>
                <a:blipFill>
                  <a:blip r:embed="rId15"/>
                  <a:stretch>
                    <a:fillRect l="-22222"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5812D0C-7372-4FFA-BB9A-362F2C68CFA7}"/>
                    </a:ext>
                  </a:extLst>
                </p:cNvPr>
                <p:cNvSpPr txBox="1"/>
                <p:nvPr/>
              </p:nvSpPr>
              <p:spPr>
                <a:xfrm>
                  <a:off x="6375746" y="3611699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5812D0C-7372-4FFA-BB9A-362F2C68C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746" y="3611699"/>
                  <a:ext cx="105442" cy="153888"/>
                </a:xfrm>
                <a:prstGeom prst="rect">
                  <a:avLst/>
                </a:prstGeom>
                <a:blipFill>
                  <a:blip r:embed="rId16"/>
                  <a:stretch>
                    <a:fillRect l="-23529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2975CBFE-D8D0-434B-A0E3-127A820F850B}"/>
                </a:ext>
              </a:extLst>
            </p:cNvPr>
            <p:cNvCxnSpPr>
              <a:cxnSpLocks/>
            </p:cNvCxnSpPr>
            <p:nvPr/>
          </p:nvCxnSpPr>
          <p:spPr>
            <a:xfrm>
              <a:off x="5755069" y="3291282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852B2D4-ADCC-4AEC-8BE1-B07CAFA678E2}"/>
                </a:ext>
              </a:extLst>
            </p:cNvPr>
            <p:cNvCxnSpPr>
              <a:cxnSpLocks/>
            </p:cNvCxnSpPr>
            <p:nvPr/>
          </p:nvCxnSpPr>
          <p:spPr>
            <a:xfrm>
              <a:off x="5755069" y="3491048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33B88D5A-9E95-4B4A-AA97-2D0CDC30C97C}"/>
                </a:ext>
              </a:extLst>
            </p:cNvPr>
            <p:cNvCxnSpPr>
              <a:cxnSpLocks/>
            </p:cNvCxnSpPr>
            <p:nvPr/>
          </p:nvCxnSpPr>
          <p:spPr>
            <a:xfrm>
              <a:off x="5755069" y="3692470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7794C18-272B-4B41-B6F5-29F89E567A0F}"/>
                    </a:ext>
                  </a:extLst>
                </p:cNvPr>
                <p:cNvSpPr txBox="1"/>
                <p:nvPr/>
              </p:nvSpPr>
              <p:spPr>
                <a:xfrm>
                  <a:off x="6034954" y="3527201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7794C18-272B-4B41-B6F5-29F89E567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954" y="3527201"/>
                  <a:ext cx="63436" cy="153888"/>
                </a:xfrm>
                <a:prstGeom prst="rect">
                  <a:avLst/>
                </a:prstGeom>
                <a:blipFill>
                  <a:blip r:embed="rId10"/>
                  <a:stretch>
                    <a:fillRect l="-60000" t="-8000" r="-7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Parallelogram 126">
              <a:extLst>
                <a:ext uri="{FF2B5EF4-FFF2-40B4-BE49-F238E27FC236}">
                  <a16:creationId xmlns:a16="http://schemas.microsoft.com/office/drawing/2014/main" id="{B15CF489-FD39-425D-A22D-053555D43D04}"/>
                </a:ext>
              </a:extLst>
            </p:cNvPr>
            <p:cNvSpPr/>
            <p:nvPr/>
          </p:nvSpPr>
          <p:spPr>
            <a:xfrm rot="5400000">
              <a:off x="5581270" y="3232847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8" name="Parallelogram 127">
              <a:extLst>
                <a:ext uri="{FF2B5EF4-FFF2-40B4-BE49-F238E27FC236}">
                  <a16:creationId xmlns:a16="http://schemas.microsoft.com/office/drawing/2014/main" id="{9DC0B72C-0D72-409C-ACEB-13AF9A3D652B}"/>
                </a:ext>
              </a:extLst>
            </p:cNvPr>
            <p:cNvSpPr/>
            <p:nvPr/>
          </p:nvSpPr>
          <p:spPr>
            <a:xfrm rot="5400000">
              <a:off x="5585514" y="3434358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9" name="Parallelogram 128">
              <a:extLst>
                <a:ext uri="{FF2B5EF4-FFF2-40B4-BE49-F238E27FC236}">
                  <a16:creationId xmlns:a16="http://schemas.microsoft.com/office/drawing/2014/main" id="{B1D62297-5842-4E0E-9B23-A7EFDFB88F0C}"/>
                </a:ext>
              </a:extLst>
            </p:cNvPr>
            <p:cNvSpPr/>
            <p:nvPr/>
          </p:nvSpPr>
          <p:spPr>
            <a:xfrm rot="5400000">
              <a:off x="5584972" y="3639131"/>
              <a:ext cx="245095" cy="122115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3DBFE64-BCCC-4037-8CDE-703B5CB44BB6}"/>
                    </a:ext>
                  </a:extLst>
                </p:cNvPr>
                <p:cNvSpPr txBox="1"/>
                <p:nvPr/>
              </p:nvSpPr>
              <p:spPr>
                <a:xfrm>
                  <a:off x="5660161" y="3186579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3DBFE64-BCCC-4037-8CDE-703B5CB44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161" y="3186579"/>
                  <a:ext cx="84867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30769" r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E040B02-7E0B-4834-9929-CF2F382150FA}"/>
                    </a:ext>
                  </a:extLst>
                </p:cNvPr>
                <p:cNvSpPr txBox="1"/>
                <p:nvPr/>
              </p:nvSpPr>
              <p:spPr>
                <a:xfrm>
                  <a:off x="5658659" y="3390041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E040B02-7E0B-4834-9929-CF2F38215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659" y="3390041"/>
                  <a:ext cx="84867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D34D0FF7-BD5C-4D48-A4EE-6ED3AEB964A3}"/>
                    </a:ext>
                  </a:extLst>
                </p:cNvPr>
                <p:cNvSpPr txBox="1"/>
                <p:nvPr/>
              </p:nvSpPr>
              <p:spPr>
                <a:xfrm>
                  <a:off x="5663831" y="3593089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D34D0FF7-BD5C-4D48-A4EE-6ED3AEB96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3831" y="3593089"/>
                  <a:ext cx="84867" cy="153888"/>
                </a:xfrm>
                <a:prstGeom prst="rect">
                  <a:avLst/>
                </a:prstGeom>
                <a:blipFill>
                  <a:blip r:embed="rId17"/>
                  <a:stretch>
                    <a:fillRect l="-21429"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id="{9112E25B-731F-4967-920C-2FB2D0869465}"/>
                </a:ext>
              </a:extLst>
            </p:cNvPr>
            <p:cNvSpPr/>
            <p:nvPr/>
          </p:nvSpPr>
          <p:spPr>
            <a:xfrm rot="5400000">
              <a:off x="7485149" y="3329465"/>
              <a:ext cx="268274" cy="122116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A78D24A-B45C-424D-9466-BFB6F6784873}"/>
                    </a:ext>
                  </a:extLst>
                </p:cNvPr>
                <p:cNvSpPr txBox="1"/>
                <p:nvPr/>
              </p:nvSpPr>
              <p:spPr>
                <a:xfrm>
                  <a:off x="7559109" y="3297234"/>
                  <a:ext cx="9988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A78D24A-B45C-424D-9466-BFB6F6784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109" y="3297234"/>
                  <a:ext cx="99886" cy="153888"/>
                </a:xfrm>
                <a:prstGeom prst="rect">
                  <a:avLst/>
                </a:prstGeom>
                <a:blipFill>
                  <a:blip r:embed="rId18"/>
                  <a:stretch>
                    <a:fillRect l="-31250" r="-56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Parallelogram 135">
              <a:extLst>
                <a:ext uri="{FF2B5EF4-FFF2-40B4-BE49-F238E27FC236}">
                  <a16:creationId xmlns:a16="http://schemas.microsoft.com/office/drawing/2014/main" id="{937E629E-CACB-412F-A597-441A81E45C8F}"/>
                </a:ext>
              </a:extLst>
            </p:cNvPr>
            <p:cNvSpPr/>
            <p:nvPr/>
          </p:nvSpPr>
          <p:spPr>
            <a:xfrm rot="5400000">
              <a:off x="7486025" y="3616066"/>
              <a:ext cx="271367" cy="122114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38B2F761-5248-48E7-80AF-E6798DA92802}"/>
                    </a:ext>
                  </a:extLst>
                </p:cNvPr>
                <p:cNvSpPr txBox="1"/>
                <p:nvPr/>
              </p:nvSpPr>
              <p:spPr>
                <a:xfrm>
                  <a:off x="7558229" y="3593089"/>
                  <a:ext cx="998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  <a:p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38B2F761-5248-48E7-80AF-E6798DA92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229" y="3593089"/>
                  <a:ext cx="99886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37500" r="-5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F617D23-0066-488F-B45B-904CBF7282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3257" y="3358456"/>
              <a:ext cx="2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5ACA8069-98DA-43CF-8745-148B00ABAED6}"/>
                </a:ext>
              </a:extLst>
            </p:cNvPr>
            <p:cNvCxnSpPr>
              <a:cxnSpLocks/>
            </p:cNvCxnSpPr>
            <p:nvPr/>
          </p:nvCxnSpPr>
          <p:spPr>
            <a:xfrm>
              <a:off x="7296215" y="3651767"/>
              <a:ext cx="2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Parallelogram 155">
              <a:extLst>
                <a:ext uri="{FF2B5EF4-FFF2-40B4-BE49-F238E27FC236}">
                  <a16:creationId xmlns:a16="http://schemas.microsoft.com/office/drawing/2014/main" id="{E7954676-08B1-4268-AE2A-ED133BD44C10}"/>
                </a:ext>
              </a:extLst>
            </p:cNvPr>
            <p:cNvSpPr/>
            <p:nvPr/>
          </p:nvSpPr>
          <p:spPr>
            <a:xfrm rot="5400000">
              <a:off x="4748684" y="4220205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2EA8E463-9A95-42EE-BC68-96E59BF77FD9}"/>
                    </a:ext>
                  </a:extLst>
                </p:cNvPr>
                <p:cNvSpPr txBox="1"/>
                <p:nvPr/>
              </p:nvSpPr>
              <p:spPr>
                <a:xfrm>
                  <a:off x="5001082" y="4183382"/>
                  <a:ext cx="10407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2EA8E463-9A95-42EE-BC68-96E59BF77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1082" y="4183382"/>
                  <a:ext cx="104070" cy="153888"/>
                </a:xfrm>
                <a:prstGeom prst="rect">
                  <a:avLst/>
                </a:prstGeom>
                <a:blipFill>
                  <a:blip r:embed="rId20"/>
                  <a:stretch>
                    <a:fillRect l="-29412" r="-35294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Parallelogram 157">
              <a:extLst>
                <a:ext uri="{FF2B5EF4-FFF2-40B4-BE49-F238E27FC236}">
                  <a16:creationId xmlns:a16="http://schemas.microsoft.com/office/drawing/2014/main" id="{ECF6513D-07A7-4F4C-852F-2E7C32C98B94}"/>
                </a:ext>
              </a:extLst>
            </p:cNvPr>
            <p:cNvSpPr/>
            <p:nvPr/>
          </p:nvSpPr>
          <p:spPr>
            <a:xfrm rot="5400000">
              <a:off x="6918040" y="4220204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B2871C48-012B-4CAE-99DF-859C4AC159B0}"/>
                    </a:ext>
                  </a:extLst>
                </p:cNvPr>
                <p:cNvSpPr txBox="1"/>
                <p:nvPr/>
              </p:nvSpPr>
              <p:spPr>
                <a:xfrm>
                  <a:off x="7170438" y="4183382"/>
                  <a:ext cx="10407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B2871C48-012B-4CAE-99DF-859C4AC15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438" y="4183382"/>
                  <a:ext cx="104070" cy="153888"/>
                </a:xfrm>
                <a:prstGeom prst="rect">
                  <a:avLst/>
                </a:prstGeom>
                <a:blipFill>
                  <a:blip r:embed="rId20"/>
                  <a:stretch>
                    <a:fillRect l="-29412" r="-35294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E029C03-2A13-433F-A445-198E89D05D6A}"/>
                </a:ext>
              </a:extLst>
            </p:cNvPr>
            <p:cNvCxnSpPr>
              <a:cxnSpLocks/>
            </p:cNvCxnSpPr>
            <p:nvPr/>
          </p:nvCxnSpPr>
          <p:spPr>
            <a:xfrm>
              <a:off x="6485904" y="4086586"/>
              <a:ext cx="668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4BF36F5A-681F-424F-96DD-FF37BB068543}"/>
                </a:ext>
              </a:extLst>
            </p:cNvPr>
            <p:cNvCxnSpPr>
              <a:cxnSpLocks/>
            </p:cNvCxnSpPr>
            <p:nvPr/>
          </p:nvCxnSpPr>
          <p:spPr>
            <a:xfrm>
              <a:off x="6489409" y="4288754"/>
              <a:ext cx="6652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594BF270-228C-4EBF-BD4B-6C48427DFB8A}"/>
                </a:ext>
              </a:extLst>
            </p:cNvPr>
            <p:cNvCxnSpPr>
              <a:cxnSpLocks/>
            </p:cNvCxnSpPr>
            <p:nvPr/>
          </p:nvCxnSpPr>
          <p:spPr>
            <a:xfrm>
              <a:off x="6485068" y="4491497"/>
              <a:ext cx="6695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38EA5E0F-EAEC-4655-98D8-7C37AB19C746}"/>
                    </a:ext>
                  </a:extLst>
                </p:cNvPr>
                <p:cNvSpPr txBox="1"/>
                <p:nvPr/>
              </p:nvSpPr>
              <p:spPr>
                <a:xfrm>
                  <a:off x="6792451" y="4322911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38EA5E0F-EAEC-4655-98D8-7C37AB19C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451" y="4322911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54545" t="-4000" r="-54545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7AC4D7A-DFA6-4C2D-A1F5-90A476A27596}"/>
                </a:ext>
              </a:extLst>
            </p:cNvPr>
            <p:cNvCxnSpPr>
              <a:cxnSpLocks/>
            </p:cNvCxnSpPr>
            <p:nvPr/>
          </p:nvCxnSpPr>
          <p:spPr>
            <a:xfrm>
              <a:off x="5112199" y="4088077"/>
              <a:ext cx="5267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215CA83D-B280-408C-BAE9-F46BC9D045D7}"/>
                </a:ext>
              </a:extLst>
            </p:cNvPr>
            <p:cNvCxnSpPr>
              <a:cxnSpLocks/>
            </p:cNvCxnSpPr>
            <p:nvPr/>
          </p:nvCxnSpPr>
          <p:spPr>
            <a:xfrm>
              <a:off x="5112199" y="4289165"/>
              <a:ext cx="526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2E724D2F-B934-4950-8B2B-B1F8B03DE925}"/>
                </a:ext>
              </a:extLst>
            </p:cNvPr>
            <p:cNvCxnSpPr>
              <a:cxnSpLocks/>
            </p:cNvCxnSpPr>
            <p:nvPr/>
          </p:nvCxnSpPr>
          <p:spPr>
            <a:xfrm>
              <a:off x="5112197" y="4475669"/>
              <a:ext cx="526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6DC6A21-2537-4CF2-9FFB-6650C61E4C31}"/>
                    </a:ext>
                  </a:extLst>
                </p:cNvPr>
                <p:cNvSpPr txBox="1"/>
                <p:nvPr/>
              </p:nvSpPr>
              <p:spPr>
                <a:xfrm>
                  <a:off x="5311127" y="4319523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6DC6A21-2537-4CF2-9FFB-6650C61E4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127" y="4319523"/>
                  <a:ext cx="63436" cy="153888"/>
                </a:xfrm>
                <a:prstGeom prst="rect">
                  <a:avLst/>
                </a:prstGeom>
                <a:blipFill>
                  <a:blip r:embed="rId10"/>
                  <a:stretch>
                    <a:fillRect l="-54545" t="-8000" r="-54545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3E3FDC04-587D-4503-804C-EC5E8011B05D}"/>
                </a:ext>
              </a:extLst>
            </p:cNvPr>
            <p:cNvCxnSpPr>
              <a:cxnSpLocks/>
            </p:cNvCxnSpPr>
            <p:nvPr/>
          </p:nvCxnSpPr>
          <p:spPr>
            <a:xfrm>
              <a:off x="5746321" y="4085725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DCBBA5DD-35E9-4980-A83E-54787A9F70D1}"/>
                </a:ext>
              </a:extLst>
            </p:cNvPr>
            <p:cNvCxnSpPr>
              <a:cxnSpLocks/>
            </p:cNvCxnSpPr>
            <p:nvPr/>
          </p:nvCxnSpPr>
          <p:spPr>
            <a:xfrm>
              <a:off x="5746321" y="4285491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18D241E4-F340-4B91-9657-29C8C9F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5746321" y="4486913"/>
              <a:ext cx="6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EA3342B7-45AD-4A03-AF04-635A4CC5A946}"/>
                    </a:ext>
                  </a:extLst>
                </p:cNvPr>
                <p:cNvSpPr txBox="1"/>
                <p:nvPr/>
              </p:nvSpPr>
              <p:spPr>
                <a:xfrm>
                  <a:off x="6026205" y="4321644"/>
                  <a:ext cx="6343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EA3342B7-45AD-4A03-AF04-635A4CC5A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205" y="4321644"/>
                  <a:ext cx="6343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60000" t="-4000" r="-7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Parallelogram 183">
              <a:extLst>
                <a:ext uri="{FF2B5EF4-FFF2-40B4-BE49-F238E27FC236}">
                  <a16:creationId xmlns:a16="http://schemas.microsoft.com/office/drawing/2014/main" id="{AC7CE0A5-AAAA-4C7E-91CB-1B96BE8CBFC6}"/>
                </a:ext>
              </a:extLst>
            </p:cNvPr>
            <p:cNvSpPr/>
            <p:nvPr/>
          </p:nvSpPr>
          <p:spPr>
            <a:xfrm rot="5400000">
              <a:off x="7476400" y="4123908"/>
              <a:ext cx="268274" cy="122116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E3350CFF-A08E-4E53-8A69-C18C2B5CEBA6}"/>
                    </a:ext>
                  </a:extLst>
                </p:cNvPr>
                <p:cNvSpPr txBox="1"/>
                <p:nvPr/>
              </p:nvSpPr>
              <p:spPr>
                <a:xfrm>
                  <a:off x="7550361" y="4091678"/>
                  <a:ext cx="99886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E3350CFF-A08E-4E53-8A69-C18C2B5CE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0361" y="4091678"/>
                  <a:ext cx="99886" cy="153888"/>
                </a:xfrm>
                <a:prstGeom prst="rect">
                  <a:avLst/>
                </a:prstGeom>
                <a:blipFill>
                  <a:blip r:embed="rId21"/>
                  <a:stretch>
                    <a:fillRect l="-37500" r="-56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Parallelogram 185">
              <a:extLst>
                <a:ext uri="{FF2B5EF4-FFF2-40B4-BE49-F238E27FC236}">
                  <a16:creationId xmlns:a16="http://schemas.microsoft.com/office/drawing/2014/main" id="{843C8385-E8F2-4D67-BE0C-CA9BF2812BE3}"/>
                </a:ext>
              </a:extLst>
            </p:cNvPr>
            <p:cNvSpPr/>
            <p:nvPr/>
          </p:nvSpPr>
          <p:spPr>
            <a:xfrm rot="5400000">
              <a:off x="7477277" y="4410509"/>
              <a:ext cx="271367" cy="122114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90AA5693-51C3-498C-91C1-1B2BF6897B6E}"/>
                    </a:ext>
                  </a:extLst>
                </p:cNvPr>
                <p:cNvSpPr txBox="1"/>
                <p:nvPr/>
              </p:nvSpPr>
              <p:spPr>
                <a:xfrm>
                  <a:off x="7549480" y="4387532"/>
                  <a:ext cx="998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b="0" dirty="0">
                    <a:solidFill>
                      <a:schemeClr val="bg1"/>
                    </a:solidFill>
                  </a:endParaRPr>
                </a:p>
                <a:p>
                  <a:endParaRPr lang="en-US" sz="1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90AA5693-51C3-498C-91C1-1B2BF6897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9480" y="4387532"/>
                  <a:ext cx="99886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29412" r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2DAD93E6-CAA0-4F7E-8C57-5DF24DA71B28}"/>
                </a:ext>
              </a:extLst>
            </p:cNvPr>
            <p:cNvCxnSpPr>
              <a:cxnSpLocks/>
            </p:cNvCxnSpPr>
            <p:nvPr/>
          </p:nvCxnSpPr>
          <p:spPr>
            <a:xfrm>
              <a:off x="7274508" y="4152899"/>
              <a:ext cx="2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4A8ADC3E-84C5-44DD-9997-C2FC68C74CFB}"/>
                </a:ext>
              </a:extLst>
            </p:cNvPr>
            <p:cNvCxnSpPr>
              <a:cxnSpLocks/>
            </p:cNvCxnSpPr>
            <p:nvPr/>
          </p:nvCxnSpPr>
          <p:spPr>
            <a:xfrm>
              <a:off x="7287467" y="4446210"/>
              <a:ext cx="2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9D407567-93CC-458B-B9F3-E763C93CD10B}"/>
                    </a:ext>
                  </a:extLst>
                </p:cNvPr>
                <p:cNvSpPr txBox="1"/>
                <p:nvPr/>
              </p:nvSpPr>
              <p:spPr>
                <a:xfrm>
                  <a:off x="5594724" y="4064239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9D407567-93CC-458B-B9F3-E763C93CD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724" y="4064239"/>
                  <a:ext cx="84867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Parallelogram 189">
              <a:extLst>
                <a:ext uri="{FF2B5EF4-FFF2-40B4-BE49-F238E27FC236}">
                  <a16:creationId xmlns:a16="http://schemas.microsoft.com/office/drawing/2014/main" id="{C1C39A4A-3D7E-44FF-9D36-FFC0ABE1314F}"/>
                </a:ext>
              </a:extLst>
            </p:cNvPr>
            <p:cNvSpPr/>
            <p:nvPr/>
          </p:nvSpPr>
          <p:spPr>
            <a:xfrm rot="5400000">
              <a:off x="5392548" y="4220086"/>
              <a:ext cx="604681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9A559F91-1858-4E44-84B0-4F8074BE5A5B}"/>
                    </a:ext>
                  </a:extLst>
                </p:cNvPr>
                <p:cNvSpPr txBox="1"/>
                <p:nvPr/>
              </p:nvSpPr>
              <p:spPr>
                <a:xfrm>
                  <a:off x="5654150" y="4163691"/>
                  <a:ext cx="848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9A559F91-1858-4E44-84B0-4F8074BE5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150" y="4163691"/>
                  <a:ext cx="84867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30769" r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Parallelogram 191">
              <a:extLst>
                <a:ext uri="{FF2B5EF4-FFF2-40B4-BE49-F238E27FC236}">
                  <a16:creationId xmlns:a16="http://schemas.microsoft.com/office/drawing/2014/main" id="{E7C53F03-1623-44DF-8759-75D86569E8E9}"/>
                </a:ext>
              </a:extLst>
            </p:cNvPr>
            <p:cNvSpPr/>
            <p:nvPr/>
          </p:nvSpPr>
          <p:spPr>
            <a:xfrm rot="5400000">
              <a:off x="6123892" y="4227075"/>
              <a:ext cx="604680" cy="110419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3610718-7951-44FA-B2B5-31060AA960EA}"/>
                    </a:ext>
                  </a:extLst>
                </p:cNvPr>
                <p:cNvSpPr txBox="1"/>
                <p:nvPr/>
              </p:nvSpPr>
              <p:spPr>
                <a:xfrm>
                  <a:off x="6374375" y="4200197"/>
                  <a:ext cx="105442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3610718-7951-44FA-B2B5-31060AA96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375" y="4200197"/>
                  <a:ext cx="10544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23529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E1F3F698-9FC1-482B-801C-15B20C72A309}"/>
                  </a:ext>
                </a:extLst>
              </p:cNvPr>
              <p:cNvSpPr txBox="1"/>
              <p:nvPr/>
            </p:nvSpPr>
            <p:spPr>
              <a:xfrm>
                <a:off x="5058917" y="5090136"/>
                <a:ext cx="3104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div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⋅,⋅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     </a:t>
                </a:r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E1F3F698-9FC1-482B-801C-15B20C72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17" y="5090136"/>
                <a:ext cx="3104761" cy="276999"/>
              </a:xfrm>
              <a:prstGeom prst="rect">
                <a:avLst/>
              </a:prstGeom>
              <a:blipFill>
                <a:blip r:embed="rId23"/>
                <a:stretch>
                  <a:fillRect l="-2750" t="-222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16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F667-A4CA-474B-9CC2-9E78A150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952F-8938-4373-AFCF-4A22933D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Improved performance over state-of-the-art G-CNNs 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by inclusion of single </a:t>
            </a:r>
            <a:r>
              <a:rPr lang="en-US" sz="2100" dirty="0">
                <a:solidFill>
                  <a:srgbClr val="C81919"/>
                </a:solidFill>
              </a:rPr>
              <a:t>PDE-based morphological convolution </a:t>
            </a:r>
            <a:r>
              <a:rPr lang="en-US" sz="2100" dirty="0"/>
              <a:t>layer</a:t>
            </a:r>
          </a:p>
          <a:p>
            <a:pPr>
              <a:lnSpc>
                <a:spcPct val="120000"/>
              </a:lnSpc>
            </a:pPr>
            <a:r>
              <a:rPr lang="en-US" dirty="0"/>
              <a:t>Problem symmetry integral part of the design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Also see 2 talks in IHP Paris                            </a:t>
            </a:r>
            <a:r>
              <a:rPr lang="en-US" sz="1700" dirty="0"/>
              <a:t>search: “Remco Duits IHP”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2AA30-BA79-4F1B-A4A6-537FA784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18D1E-588E-472D-A2A4-F883F64694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248" y="5930345"/>
            <a:ext cx="791277" cy="246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FEF42-E514-48EB-8E0C-1A5CF01ADB77}"/>
              </a:ext>
            </a:extLst>
          </p:cNvPr>
          <p:cNvSpPr txBox="1"/>
          <p:nvPr/>
        </p:nvSpPr>
        <p:spPr>
          <a:xfrm>
            <a:off x="1280160" y="4439055"/>
            <a:ext cx="169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Deep </a:t>
            </a:r>
          </a:p>
          <a:p>
            <a:pPr algn="ctr"/>
            <a:r>
              <a:rPr lang="en-US" sz="2800" dirty="0"/>
              <a:t>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C0B6A-AAC6-4E91-BB7B-3526EA5160C2}"/>
              </a:ext>
            </a:extLst>
          </p:cNvPr>
          <p:cNvSpPr txBox="1"/>
          <p:nvPr/>
        </p:nvSpPr>
        <p:spPr>
          <a:xfrm>
            <a:off x="5632400" y="4634927"/>
            <a:ext cx="230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Mathematics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91C1F20-BA70-4A3B-B89C-EE9094175F6F}"/>
              </a:ext>
            </a:extLst>
          </p:cNvPr>
          <p:cNvSpPr/>
          <p:nvPr/>
        </p:nvSpPr>
        <p:spPr>
          <a:xfrm>
            <a:off x="3355617" y="4530898"/>
            <a:ext cx="2136675" cy="27284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Inspire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24F4A8D-67B2-4BEE-AE48-E09F58DA84F5}"/>
              </a:ext>
            </a:extLst>
          </p:cNvPr>
          <p:cNvSpPr/>
          <p:nvPr/>
        </p:nvSpPr>
        <p:spPr>
          <a:xfrm flipH="1">
            <a:off x="3236248" y="4938406"/>
            <a:ext cx="2139439" cy="27944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E3A03-D971-44A2-845B-ED70DC35AF40}"/>
              </a:ext>
            </a:extLst>
          </p:cNvPr>
          <p:cNvSpPr txBox="1"/>
          <p:nvPr/>
        </p:nvSpPr>
        <p:spPr>
          <a:xfrm>
            <a:off x="628650" y="1321357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Geometric PDE framework for CNNs</a:t>
            </a:r>
          </a:p>
        </p:txBody>
      </p:sp>
    </p:spTree>
    <p:extLst>
      <p:ext uri="{BB962C8B-B14F-4D97-AF65-F5344CB8AC3E}">
        <p14:creationId xmlns:p14="http://schemas.microsoft.com/office/powerpoint/2010/main" val="29736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F257-0504-45A2-BAFE-B16A407B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Basic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031DA2B0-87C6-4F3F-9136-65EED8A5B32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388501"/>
                  </p:ext>
                </p:extLst>
              </p:nvPr>
            </p:nvGraphicFramePr>
            <p:xfrm>
              <a:off x="628650" y="1825624"/>
              <a:ext cx="7886700" cy="296022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288827216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0294862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175147689"/>
                        </a:ext>
                      </a:extLst>
                    </a:gridCol>
                  </a:tblGrid>
                  <a:tr h="10041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Heat equation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Analytic solution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Single layer CNN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7208353"/>
                      </a:ext>
                    </a:extLst>
                  </a:tr>
                  <a:tr h="1956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∇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the heat kernel for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-US" dirty="0"/>
                            <a:t> a ReLU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dirty="0"/>
                            <a:t> a learnable kernel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5697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031DA2B0-87C6-4F3F-9136-65EED8A5B32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388501"/>
                  </p:ext>
                </p:extLst>
              </p:nvPr>
            </p:nvGraphicFramePr>
            <p:xfrm>
              <a:off x="628650" y="1825624"/>
              <a:ext cx="7886700" cy="296022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288827216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0294862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175147689"/>
                        </a:ext>
                      </a:extLst>
                    </a:gridCol>
                  </a:tblGrid>
                  <a:tr h="10041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Heat equation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Analytic solution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Single layer CNN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7208353"/>
                      </a:ext>
                    </a:extLst>
                  </a:tr>
                  <a:tr h="1956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1242" r="-200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769" t="-51242" r="-99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232" t="-51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6971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14339D-C521-4F15-8B3F-443C673968C0}"/>
              </a:ext>
            </a:extLst>
          </p:cNvPr>
          <p:cNvSpPr txBox="1"/>
          <p:nvPr/>
        </p:nvSpPr>
        <p:spPr>
          <a:xfrm>
            <a:off x="628650" y="1321357"/>
            <a:ext cx="488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Modeling a heat process by a single layer CNN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32E3D9-8F2A-4B2B-8647-F34212878935}"/>
                  </a:ext>
                </a:extLst>
              </p:cNvPr>
              <p:cNvSpPr txBox="1"/>
              <p:nvPr/>
            </p:nvSpPr>
            <p:spPr>
              <a:xfrm>
                <a:off x="3038168" y="2101645"/>
                <a:ext cx="339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32E3D9-8F2A-4B2B-8647-F34212878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68" y="2101645"/>
                <a:ext cx="3398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6CD19-877D-4FB2-A168-D053C4CF1E19}"/>
                  </a:ext>
                </a:extLst>
              </p:cNvPr>
              <p:cNvSpPr txBox="1"/>
              <p:nvPr/>
            </p:nvSpPr>
            <p:spPr>
              <a:xfrm>
                <a:off x="5787523" y="2101644"/>
                <a:ext cx="339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6CD19-877D-4FB2-A168-D053C4CF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23" y="2101644"/>
                <a:ext cx="3398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FF6E3-C76B-48BA-BE95-02D11309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331C-534F-43DD-9075-E4B89D45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Equivariance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C91CD-A65D-4C08-B15D-F3A5371C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B71AC-A724-4124-8626-E66BA4EA5D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242" y="2613199"/>
            <a:ext cx="558146" cy="558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CD244D-E29D-4765-9DC1-CFD23A6AE48E}"/>
              </a:ext>
            </a:extLst>
          </p:cNvPr>
          <p:cNvSpPr/>
          <p:nvPr/>
        </p:nvSpPr>
        <p:spPr>
          <a:xfrm>
            <a:off x="622647" y="1923312"/>
            <a:ext cx="1797460" cy="193792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AC456-C944-45F7-846E-ADF2967D00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629" y="2094864"/>
            <a:ext cx="558146" cy="558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7041E8-4653-4D67-807A-06DA650A39C8}"/>
              </a:ext>
            </a:extLst>
          </p:cNvPr>
          <p:cNvSpPr/>
          <p:nvPr/>
        </p:nvSpPr>
        <p:spPr>
          <a:xfrm>
            <a:off x="2633344" y="1923312"/>
            <a:ext cx="1797460" cy="193792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1C6777-E0CF-4287-955A-03A1B110AF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47595">
            <a:off x="5252000" y="2604386"/>
            <a:ext cx="558146" cy="5581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260F49-BB4B-4F20-8606-80E4FF7C48A4}"/>
              </a:ext>
            </a:extLst>
          </p:cNvPr>
          <p:cNvSpPr/>
          <p:nvPr/>
        </p:nvSpPr>
        <p:spPr>
          <a:xfrm>
            <a:off x="4701190" y="1923312"/>
            <a:ext cx="1797460" cy="193792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F9B1E-992E-4984-A45D-07EF568380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857" y="2229490"/>
            <a:ext cx="1325563" cy="13255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B4F161-EDBF-44FD-A6A6-E8FD726A94F8}"/>
              </a:ext>
            </a:extLst>
          </p:cNvPr>
          <p:cNvSpPr/>
          <p:nvPr/>
        </p:nvSpPr>
        <p:spPr>
          <a:xfrm>
            <a:off x="6711887" y="1923312"/>
            <a:ext cx="1797460" cy="193792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DB743-2291-4327-B160-B3EDE9863F84}"/>
              </a:ext>
            </a:extLst>
          </p:cNvPr>
          <p:cNvSpPr txBox="1"/>
          <p:nvPr/>
        </p:nvSpPr>
        <p:spPr>
          <a:xfrm>
            <a:off x="622647" y="3861037"/>
            <a:ext cx="1797460" cy="37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“Apple”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76EC6-A50B-4ECE-A9F4-82BA9636A323}"/>
              </a:ext>
            </a:extLst>
          </p:cNvPr>
          <p:cNvSpPr txBox="1"/>
          <p:nvPr/>
        </p:nvSpPr>
        <p:spPr>
          <a:xfrm>
            <a:off x="2633344" y="3861037"/>
            <a:ext cx="1797460" cy="37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“Apple”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24F8B-EAE9-4BDA-B415-D9AC00A5904C}"/>
              </a:ext>
            </a:extLst>
          </p:cNvPr>
          <p:cNvSpPr txBox="1"/>
          <p:nvPr/>
        </p:nvSpPr>
        <p:spPr>
          <a:xfrm>
            <a:off x="4672615" y="3861037"/>
            <a:ext cx="1797460" cy="37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“Dog”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A1FEA-A6BB-42A0-B29C-EEEF215ADBDB}"/>
              </a:ext>
            </a:extLst>
          </p:cNvPr>
          <p:cNvSpPr txBox="1"/>
          <p:nvPr/>
        </p:nvSpPr>
        <p:spPr>
          <a:xfrm>
            <a:off x="6729594" y="3861037"/>
            <a:ext cx="1797460" cy="37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“Boat”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17F0096-F7B0-4193-AE09-07A09D01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23774"/>
              </p:ext>
            </p:extLst>
          </p:nvPr>
        </p:nvGraphicFramePr>
        <p:xfrm>
          <a:off x="622647" y="4336067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53941934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83652035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80218980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340664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Rotation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64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Spatial CNN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72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SE(d) CNN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45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SIM(d) CNN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673786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D1F594C-5600-4839-B768-A774FDD5D0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85075" y="4764393"/>
            <a:ext cx="224145" cy="2201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BBA190-3688-4CE3-B04E-C8FCAC2C52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85075" y="5151530"/>
            <a:ext cx="224145" cy="220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92C770-DFA6-4011-8655-2B658A2E28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85075" y="5538667"/>
            <a:ext cx="224145" cy="2201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F76960-2D1B-4937-B296-D0D0A2EC5E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93850" y="5151530"/>
            <a:ext cx="224145" cy="220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A35815-4CD3-4833-B7B0-1728301601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5275" y="5534819"/>
            <a:ext cx="224145" cy="220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8431F7-A2D6-4A3E-942D-9724A888A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22254" y="5534819"/>
            <a:ext cx="224145" cy="2201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3EE370-90FD-4FC4-939C-640A8A1ECB44}"/>
              </a:ext>
            </a:extLst>
          </p:cNvPr>
          <p:cNvSpPr txBox="1"/>
          <p:nvPr/>
        </p:nvSpPr>
        <p:spPr>
          <a:xfrm>
            <a:off x="628650" y="1310170"/>
            <a:ext cx="65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Group CNNs</a:t>
            </a:r>
          </a:p>
        </p:txBody>
      </p:sp>
    </p:spTree>
    <p:extLst>
      <p:ext uri="{BB962C8B-B14F-4D97-AF65-F5344CB8AC3E}">
        <p14:creationId xmlns:p14="http://schemas.microsoft.com/office/powerpoint/2010/main" val="53353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0388-878C-4D89-A05E-E58DC2B5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818BE-C57E-4406-880B-5A8A74CA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670" y="2158324"/>
            <a:ext cx="3223680" cy="281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655A4-6CA5-4F1E-83A4-9DAC32C04B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2158324"/>
            <a:ext cx="2313653" cy="2326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DC6F9-292F-46A7-AB60-0B772FE87F70}"/>
              </a:ext>
            </a:extLst>
          </p:cNvPr>
          <p:cNvSpPr txBox="1"/>
          <p:nvPr/>
        </p:nvSpPr>
        <p:spPr>
          <a:xfrm>
            <a:off x="628650" y="1310170"/>
            <a:ext cx="65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To a homogeneous space of the symmetry group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B9F6A0F-221B-4331-B53A-0E7E94EC4B2B}"/>
              </a:ext>
            </a:extLst>
          </p:cNvPr>
          <p:cNvSpPr/>
          <p:nvPr/>
        </p:nvSpPr>
        <p:spPr>
          <a:xfrm>
            <a:off x="3434874" y="2775098"/>
            <a:ext cx="1364225" cy="53094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Lift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F5DA26CE-FFB5-4A39-A1D7-FCD158AA7FD8}"/>
              </a:ext>
            </a:extLst>
          </p:cNvPr>
          <p:cNvSpPr/>
          <p:nvPr/>
        </p:nvSpPr>
        <p:spPr>
          <a:xfrm>
            <a:off x="3434874" y="3551960"/>
            <a:ext cx="1218242" cy="530942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AE2C2E-1187-460C-A523-85F66DDFF327}"/>
              </a:ext>
            </a:extLst>
          </p:cNvPr>
          <p:cNvSpPr txBox="1"/>
          <p:nvPr/>
        </p:nvSpPr>
        <p:spPr>
          <a:xfrm>
            <a:off x="709766" y="5216041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Orientation Score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straightforward to design roto-translation equivariant CNNs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F45C9-05A0-45AF-B8AA-770B4D3F3299}"/>
                  </a:ext>
                </a:extLst>
              </p:cNvPr>
              <p:cNvSpPr txBox="1"/>
              <p:nvPr/>
            </p:nvSpPr>
            <p:spPr>
              <a:xfrm>
                <a:off x="5145687" y="3413460"/>
                <a:ext cx="183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F45C9-05A0-45AF-B8AA-770B4D3F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687" y="3413460"/>
                <a:ext cx="183062" cy="276999"/>
              </a:xfrm>
              <a:prstGeom prst="rect">
                <a:avLst/>
              </a:prstGeom>
              <a:blipFill>
                <a:blip r:embed="rId7"/>
                <a:stretch>
                  <a:fillRect l="-30000" r="-3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F53CBA-4315-495C-8EB4-6FD6352E9488}"/>
                  </a:ext>
                </a:extLst>
              </p:cNvPr>
              <p:cNvSpPr txBox="1"/>
              <p:nvPr/>
            </p:nvSpPr>
            <p:spPr>
              <a:xfrm>
                <a:off x="6514830" y="4573546"/>
                <a:ext cx="176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F53CBA-4315-495C-8EB4-6FD6352E9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30" y="4573546"/>
                <a:ext cx="176908" cy="276999"/>
              </a:xfrm>
              <a:prstGeom prst="rect">
                <a:avLst/>
              </a:prstGeom>
              <a:blipFill>
                <a:blip r:embed="rId8"/>
                <a:stretch>
                  <a:fillRect l="-20690" r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61CCE6-69D8-4F82-BA86-3748F665D908}"/>
                  </a:ext>
                </a:extLst>
              </p:cNvPr>
              <p:cNvSpPr txBox="1"/>
              <p:nvPr/>
            </p:nvSpPr>
            <p:spPr>
              <a:xfrm>
                <a:off x="8178940" y="4037752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61CCE6-69D8-4F82-BA86-3748F665D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40" y="4037752"/>
                <a:ext cx="180306" cy="276999"/>
              </a:xfrm>
              <a:prstGeom prst="rect">
                <a:avLst/>
              </a:prstGeom>
              <a:blipFill>
                <a:blip r:embed="rId9"/>
                <a:stretch>
                  <a:fillRect l="-34483" r="-3448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0BFA0-6312-4D90-85F7-D8824CBC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B446-09A0-452E-85A0-8F57DEC4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PDE-based CNN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D652C-594B-4F72-B070-B47FEF280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6536"/>
            <a:ext cx="7886700" cy="24017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E7D713-4B45-4464-B1FA-392897E0188D}"/>
              </a:ext>
            </a:extLst>
          </p:cNvPr>
          <p:cNvSpPr txBox="1"/>
          <p:nvPr/>
        </p:nvSpPr>
        <p:spPr>
          <a:xfrm>
            <a:off x="628650" y="1321357"/>
            <a:ext cx="382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An example segmentation network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1C62BA-40C9-42B2-96B5-02CD155976EE}"/>
              </a:ext>
            </a:extLst>
          </p:cNvPr>
          <p:cNvGrpSpPr/>
          <p:nvPr/>
        </p:nvGrpSpPr>
        <p:grpSpPr>
          <a:xfrm>
            <a:off x="991990" y="4434491"/>
            <a:ext cx="7271014" cy="1907785"/>
            <a:chOff x="991990" y="4434491"/>
            <a:chExt cx="7271014" cy="1907785"/>
          </a:xfrm>
        </p:grpSpPr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F7E5C8BB-7D2F-4821-8936-05A6E08CE89D}"/>
                </a:ext>
              </a:extLst>
            </p:cNvPr>
            <p:cNvSpPr/>
            <p:nvPr/>
          </p:nvSpPr>
          <p:spPr>
            <a:xfrm rot="5400000">
              <a:off x="6842479" y="5538542"/>
              <a:ext cx="1400990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985A70-B438-416E-9083-24B02AF6E8A3}"/>
                </a:ext>
              </a:extLst>
            </p:cNvPr>
            <p:cNvGrpSpPr/>
            <p:nvPr/>
          </p:nvGrpSpPr>
          <p:grpSpPr>
            <a:xfrm>
              <a:off x="991990" y="4434491"/>
              <a:ext cx="7271014" cy="1907785"/>
              <a:chOff x="991990" y="4434491"/>
              <a:chExt cx="7271014" cy="1907785"/>
            </a:xfrm>
          </p:grpSpPr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5AEB05A4-CC88-450C-9D96-37380C8A11D2}"/>
                  </a:ext>
                </a:extLst>
              </p:cNvPr>
              <p:cNvSpPr/>
              <p:nvPr/>
            </p:nvSpPr>
            <p:spPr>
              <a:xfrm rot="5400000">
                <a:off x="1879315" y="5020573"/>
                <a:ext cx="401895" cy="206478"/>
              </a:xfrm>
              <a:prstGeom prst="parallelogram">
                <a:avLst>
                  <a:gd name="adj" fmla="val 7142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A54A221B-FDB8-4512-8AEC-A7DF92A823ED}"/>
                  </a:ext>
                </a:extLst>
              </p:cNvPr>
              <p:cNvSpPr/>
              <p:nvPr/>
            </p:nvSpPr>
            <p:spPr>
              <a:xfrm rot="5400000">
                <a:off x="2571272" y="5520120"/>
                <a:ext cx="1400992" cy="206478"/>
              </a:xfrm>
              <a:prstGeom prst="parallelogram">
                <a:avLst>
                  <a:gd name="adj" fmla="val 71429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3DB3F9B-2A51-408C-9F55-6F711A2AB9FF}"/>
                  </a:ext>
                </a:extLst>
              </p:cNvPr>
              <p:cNvSpPr/>
              <p:nvPr/>
            </p:nvSpPr>
            <p:spPr>
              <a:xfrm rot="5400000">
                <a:off x="3928531" y="5520119"/>
                <a:ext cx="1400990" cy="206478"/>
              </a:xfrm>
              <a:prstGeom prst="parallelogram">
                <a:avLst>
                  <a:gd name="adj" fmla="val 7142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E946B923-12CE-4656-9B64-EB0BE2507104}"/>
                  </a:ext>
                </a:extLst>
              </p:cNvPr>
              <p:cNvSpPr/>
              <p:nvPr/>
            </p:nvSpPr>
            <p:spPr>
              <a:xfrm rot="5400000">
                <a:off x="5385505" y="5520119"/>
                <a:ext cx="1400990" cy="206478"/>
              </a:xfrm>
              <a:prstGeom prst="parallelogram">
                <a:avLst>
                  <a:gd name="adj" fmla="val 71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A87D5F6-0F80-4E49-8477-BA4A52A97EBB}"/>
                  </a:ext>
                </a:extLst>
              </p:cNvPr>
              <p:cNvSpPr/>
              <p:nvPr/>
            </p:nvSpPr>
            <p:spPr>
              <a:xfrm rot="5400000">
                <a:off x="1879314" y="5405980"/>
                <a:ext cx="401895" cy="206478"/>
              </a:xfrm>
              <a:prstGeom prst="parallelogram">
                <a:avLst>
                  <a:gd name="adj" fmla="val 7142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839BBEB-335B-41A5-B8F0-DA57CFFB255B}"/>
                  </a:ext>
                </a:extLst>
              </p:cNvPr>
              <p:cNvSpPr/>
              <p:nvPr/>
            </p:nvSpPr>
            <p:spPr>
              <a:xfrm rot="5400000">
                <a:off x="1879312" y="5945550"/>
                <a:ext cx="401895" cy="206478"/>
              </a:xfrm>
              <a:prstGeom prst="parallelogram">
                <a:avLst>
                  <a:gd name="adj" fmla="val 7142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F1AB353-CEA7-4495-A4F8-9C0FE38D2657}"/>
                      </a:ext>
                    </a:extLst>
                  </p:cNvPr>
                  <p:cNvSpPr txBox="1"/>
                  <p:nvPr/>
                </p:nvSpPr>
                <p:spPr>
                  <a:xfrm>
                    <a:off x="2020948" y="5662507"/>
                    <a:ext cx="1186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F1AB353-CEA7-4495-A4F8-9C0FE38D26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0948" y="5662507"/>
                    <a:ext cx="118622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7368" r="-52632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1D5862F-5108-4D25-AE06-10B939550AA4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>
                <a:off x="2183502" y="5197555"/>
                <a:ext cx="9850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38EDCE-2CB7-4EFA-B2E2-3172A5DE7AC6}"/>
                  </a:ext>
                </a:extLst>
              </p:cNvPr>
              <p:cNvCxnSpPr>
                <a:cxnSpLocks/>
                <a:stCxn id="13" idx="1"/>
              </p:cNvCxnSpPr>
              <p:nvPr/>
            </p:nvCxnSpPr>
            <p:spPr>
              <a:xfrm>
                <a:off x="2183501" y="5582962"/>
                <a:ext cx="98502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41C342F-C346-4C10-92D3-1F15A2650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3498" y="6095574"/>
                <a:ext cx="9850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CE179E2-FDD2-4BBF-85F3-2BABB46D6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07" y="5197555"/>
                <a:ext cx="11507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E65D0AF-0FA4-48F2-B271-D7A694EA1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07" y="5579900"/>
                <a:ext cx="11507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E463B97-2ED1-4D7A-AEFD-71F6C4254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07" y="6127073"/>
                <a:ext cx="11507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1A67F0C-23BC-4B77-AE36-631C74724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265" y="5195053"/>
                <a:ext cx="12504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2B0339B-5A0C-4575-A639-B63D38907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820" y="5582962"/>
                <a:ext cx="12439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D4F3D8-4F32-4851-8299-50CFD073F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0702" y="6133197"/>
                <a:ext cx="12520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0E13475-B42A-4127-851C-8B4109199D7A}"/>
                      </a:ext>
                    </a:extLst>
                  </p:cNvPr>
                  <p:cNvSpPr txBox="1"/>
                  <p:nvPr/>
                </p:nvSpPr>
                <p:spPr>
                  <a:xfrm>
                    <a:off x="6002458" y="5440471"/>
                    <a:ext cx="18678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0E13475-B42A-4127-851C-8B4109199D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2458" y="5440471"/>
                    <a:ext cx="18678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F2E9E15-FE8B-4342-8453-808F90DC20BE}"/>
                      </a:ext>
                    </a:extLst>
                  </p:cNvPr>
                  <p:cNvSpPr txBox="1"/>
                  <p:nvPr/>
                </p:nvSpPr>
                <p:spPr>
                  <a:xfrm>
                    <a:off x="2006695" y="4995115"/>
                    <a:ext cx="1586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F2E9E15-FE8B-4342-8453-808F90DC20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6695" y="4995115"/>
                    <a:ext cx="15869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231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0D68EF2-6D1A-4AB4-9272-67994362AFC5}"/>
                      </a:ext>
                    </a:extLst>
                  </p:cNvPr>
                  <p:cNvSpPr txBox="1"/>
                  <p:nvPr/>
                </p:nvSpPr>
                <p:spPr>
                  <a:xfrm>
                    <a:off x="2000910" y="5364782"/>
                    <a:ext cx="1586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0D68EF2-6D1A-4AB4-9272-67994362AF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0910" y="5364782"/>
                    <a:ext cx="15869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231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3EDD22B-9165-46DF-A315-AB0CC523E627}"/>
                      </a:ext>
                    </a:extLst>
                  </p:cNvPr>
                  <p:cNvSpPr txBox="1"/>
                  <p:nvPr/>
                </p:nvSpPr>
                <p:spPr>
                  <a:xfrm>
                    <a:off x="2000910" y="5920154"/>
                    <a:ext cx="1586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3EDD22B-9165-46DF-A315-AB0CC523E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0910" y="5920154"/>
                    <a:ext cx="15869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231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AE0EFC9-B9BB-48A1-A972-761F241B6B0B}"/>
                      </a:ext>
                    </a:extLst>
                  </p:cNvPr>
                  <p:cNvSpPr txBox="1"/>
                  <p:nvPr/>
                </p:nvSpPr>
                <p:spPr>
                  <a:xfrm>
                    <a:off x="3196612" y="5433168"/>
                    <a:ext cx="1586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AE0EFC9-B9BB-48A1-A972-761F241B6B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6612" y="5433168"/>
                    <a:ext cx="15869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231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FB1A503-079E-4878-B6B3-9C9C7854CEE4}"/>
                      </a:ext>
                    </a:extLst>
                  </p:cNvPr>
                  <p:cNvSpPr txBox="1"/>
                  <p:nvPr/>
                </p:nvSpPr>
                <p:spPr>
                  <a:xfrm>
                    <a:off x="4532056" y="5433168"/>
                    <a:ext cx="19717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□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FB1A503-079E-4878-B6B3-9C9C7854CE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2056" y="5433168"/>
                    <a:ext cx="19717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182" r="-212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1FC3675-3800-4351-BFA6-30717C7A2B93}"/>
                      </a:ext>
                    </a:extLst>
                  </p:cNvPr>
                  <p:cNvSpPr txBox="1"/>
                  <p:nvPr/>
                </p:nvSpPr>
                <p:spPr>
                  <a:xfrm>
                    <a:off x="2547581" y="5662506"/>
                    <a:ext cx="1186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1FC3675-3800-4351-BFA6-30717C7A2B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581" y="5662506"/>
                    <a:ext cx="118622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7368" r="-52632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1AB115F-521C-4BC7-BB70-CD4C41B867D1}"/>
                      </a:ext>
                    </a:extLst>
                  </p:cNvPr>
                  <p:cNvSpPr txBox="1"/>
                  <p:nvPr/>
                </p:nvSpPr>
                <p:spPr>
                  <a:xfrm>
                    <a:off x="3891086" y="5703370"/>
                    <a:ext cx="1186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1AB115F-521C-4BC7-BB70-CD4C41B867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1086" y="5703370"/>
                    <a:ext cx="118622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5000" r="-4500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16E3B74-A872-4B10-B216-8B171B5C3AEF}"/>
                      </a:ext>
                    </a:extLst>
                  </p:cNvPr>
                  <p:cNvSpPr txBox="1"/>
                  <p:nvPr/>
                </p:nvSpPr>
                <p:spPr>
                  <a:xfrm>
                    <a:off x="5298202" y="5701811"/>
                    <a:ext cx="1186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16E3B74-A872-4B10-B216-8B171B5C3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8202" y="5701811"/>
                    <a:ext cx="11862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5000" r="-4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E4B0E22-8980-4286-9116-757FA82B4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9239" y="5196215"/>
                <a:ext cx="12504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134CA1B-067C-4E8D-BFCC-9ED64AA42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9239" y="5574850"/>
                <a:ext cx="12504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64149808-D103-4E8D-837B-892F03FB8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9239" y="6131949"/>
                <a:ext cx="12504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19DA565-18EE-4A07-B2B0-7AFE29CDE362}"/>
                      </a:ext>
                    </a:extLst>
                  </p:cNvPr>
                  <p:cNvSpPr txBox="1"/>
                  <p:nvPr/>
                </p:nvSpPr>
                <p:spPr>
                  <a:xfrm>
                    <a:off x="6755176" y="5701810"/>
                    <a:ext cx="11862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19DA565-18EE-4A07-B2B0-7AFE29CDE3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176" y="5701810"/>
                    <a:ext cx="11862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5000" r="-4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42C8285-1C90-4594-8501-FF23F1C9206D}"/>
                      </a:ext>
                    </a:extLst>
                  </p:cNvPr>
                  <p:cNvSpPr txBox="1"/>
                  <p:nvPr/>
                </p:nvSpPr>
                <p:spPr>
                  <a:xfrm>
                    <a:off x="7449584" y="5428553"/>
                    <a:ext cx="1946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42C8285-1C90-4594-8501-FF23F1C920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9584" y="5428553"/>
                    <a:ext cx="194605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125" r="-3125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54D4425-E0A8-44AB-A320-D4A1F585E4CD}"/>
                  </a:ext>
                </a:extLst>
              </p:cNvPr>
              <p:cNvCxnSpPr>
                <a:cxnSpLocks/>
                <a:stCxn id="47" idx="0"/>
                <a:endCxn id="9" idx="4"/>
              </p:cNvCxnSpPr>
              <p:nvPr/>
            </p:nvCxnSpPr>
            <p:spPr>
              <a:xfrm flipV="1">
                <a:off x="1198468" y="5123813"/>
                <a:ext cx="778556" cy="4591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4ADA27A-0DC5-4A58-BB31-2F1C8B6C7EB1}"/>
                  </a:ext>
                </a:extLst>
              </p:cNvPr>
              <p:cNvCxnSpPr>
                <a:cxnSpLocks/>
                <a:stCxn id="47" idx="0"/>
                <a:endCxn id="27" idx="1"/>
              </p:cNvCxnSpPr>
              <p:nvPr/>
            </p:nvCxnSpPr>
            <p:spPr>
              <a:xfrm flipV="1">
                <a:off x="1198468" y="5503282"/>
                <a:ext cx="802442" cy="796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7A0FF4E-01B9-446A-A340-C55A68C371C2}"/>
                  </a:ext>
                </a:extLst>
              </p:cNvPr>
              <p:cNvCxnSpPr>
                <a:cxnSpLocks/>
                <a:stCxn id="47" idx="0"/>
                <a:endCxn id="14" idx="4"/>
              </p:cNvCxnSpPr>
              <p:nvPr/>
            </p:nvCxnSpPr>
            <p:spPr>
              <a:xfrm>
                <a:off x="1198468" y="5582962"/>
                <a:ext cx="778553" cy="4658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B85056B2-1354-4A8C-82AB-1AAFDB4706B4}"/>
                  </a:ext>
                </a:extLst>
              </p:cNvPr>
              <p:cNvSpPr/>
              <p:nvPr/>
            </p:nvSpPr>
            <p:spPr>
              <a:xfrm rot="5400000">
                <a:off x="394734" y="5479723"/>
                <a:ext cx="1400990" cy="206478"/>
              </a:xfrm>
              <a:prstGeom prst="parallelogram">
                <a:avLst>
                  <a:gd name="adj" fmla="val 71429"/>
                </a:avLst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Previous</a:t>
                </a: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1EF3A14A-A343-400D-B92A-C9261166CFA9}"/>
                  </a:ext>
                </a:extLst>
              </p:cNvPr>
              <p:cNvSpPr/>
              <p:nvPr/>
            </p:nvSpPr>
            <p:spPr>
              <a:xfrm rot="5400000">
                <a:off x="7459270" y="5538542"/>
                <a:ext cx="1400990" cy="206478"/>
              </a:xfrm>
              <a:prstGeom prst="parallelogram">
                <a:avLst>
                  <a:gd name="adj" fmla="val 71429"/>
                </a:avLst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Next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CC07596D-103F-47E9-ABD4-A42327C2B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7756" y="5428553"/>
                <a:ext cx="4187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D681D73-D04B-4518-AA01-3071A2698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8419" y="5853903"/>
                <a:ext cx="4187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Left Brace 2">
                <a:extLst>
                  <a:ext uri="{FF2B5EF4-FFF2-40B4-BE49-F238E27FC236}">
                    <a16:creationId xmlns:a16="http://schemas.microsoft.com/office/drawing/2014/main" id="{1E834E2B-DA5B-48FD-8AB5-DD6CEEC42F07}"/>
                  </a:ext>
                </a:extLst>
              </p:cNvPr>
              <p:cNvSpPr/>
              <p:nvPr/>
            </p:nvSpPr>
            <p:spPr>
              <a:xfrm rot="5400000">
                <a:off x="4599651" y="1663640"/>
                <a:ext cx="401897" cy="5943600"/>
              </a:xfrm>
              <a:prstGeom prst="leftBrace">
                <a:avLst>
                  <a:gd name="adj1" fmla="val 8333"/>
                  <a:gd name="adj2" fmla="val 55707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4FD36-082D-470C-919D-6A0F6DC5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174350-4CF2-4065-8408-E872A7606464}"/>
              </a:ext>
            </a:extLst>
          </p:cNvPr>
          <p:cNvSpPr/>
          <p:nvPr/>
        </p:nvSpPr>
        <p:spPr>
          <a:xfrm>
            <a:off x="4141808" y="1530589"/>
            <a:ext cx="1525738" cy="6017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56A910-9B33-451E-AE3E-BBD3B3F61BCD}"/>
              </a:ext>
            </a:extLst>
          </p:cNvPr>
          <p:cNvSpPr/>
          <p:nvPr/>
        </p:nvSpPr>
        <p:spPr>
          <a:xfrm>
            <a:off x="2916925" y="1530590"/>
            <a:ext cx="1224883" cy="60178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F5AAE-4A6A-4E3B-AC67-A02910BE3389}"/>
              </a:ext>
            </a:extLst>
          </p:cNvPr>
          <p:cNvSpPr/>
          <p:nvPr/>
        </p:nvSpPr>
        <p:spPr>
          <a:xfrm>
            <a:off x="1659194" y="1533832"/>
            <a:ext cx="1257731" cy="6017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DD0D3-7608-48EE-9703-2DCF62A1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PDE Layer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A0E1E8-658F-497F-913D-014F961B4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97529"/>
              </p:ext>
            </p:extLst>
          </p:nvPr>
        </p:nvGraphicFramePr>
        <p:xfrm>
          <a:off x="628650" y="2314137"/>
          <a:ext cx="7886700" cy="176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37">
                  <a:extLst>
                    <a:ext uri="{9D8B030D-6E8A-4147-A177-3AD203B41FA5}">
                      <a16:colId xmlns:a16="http://schemas.microsoft.com/office/drawing/2014/main" val="3055046923"/>
                    </a:ext>
                  </a:extLst>
                </a:gridCol>
                <a:gridCol w="1126869">
                  <a:extLst>
                    <a:ext uri="{9D8B030D-6E8A-4147-A177-3AD203B41FA5}">
                      <a16:colId xmlns:a16="http://schemas.microsoft.com/office/drawing/2014/main" val="2966985160"/>
                    </a:ext>
                  </a:extLst>
                </a:gridCol>
                <a:gridCol w="1446725">
                  <a:extLst>
                    <a:ext uri="{9D8B030D-6E8A-4147-A177-3AD203B41FA5}">
                      <a16:colId xmlns:a16="http://schemas.microsoft.com/office/drawing/2014/main" val="1022467604"/>
                    </a:ext>
                  </a:extLst>
                </a:gridCol>
                <a:gridCol w="1237473">
                  <a:extLst>
                    <a:ext uri="{9D8B030D-6E8A-4147-A177-3AD203B41FA5}">
                      <a16:colId xmlns:a16="http://schemas.microsoft.com/office/drawing/2014/main" val="3364282609"/>
                    </a:ext>
                  </a:extLst>
                </a:gridCol>
                <a:gridCol w="1493048">
                  <a:extLst>
                    <a:ext uri="{9D8B030D-6E8A-4147-A177-3AD203B41FA5}">
                      <a16:colId xmlns:a16="http://schemas.microsoft.com/office/drawing/2014/main" val="906133951"/>
                    </a:ext>
                  </a:extLst>
                </a:gridCol>
                <a:gridCol w="1493048">
                  <a:extLst>
                    <a:ext uri="{9D8B030D-6E8A-4147-A177-3AD203B41FA5}">
                      <a16:colId xmlns:a16="http://schemas.microsoft.com/office/drawing/2014/main" val="990818196"/>
                    </a:ext>
                  </a:extLst>
                </a:gridCol>
              </a:tblGrid>
              <a:tr h="307143"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Transport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Regularization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pooling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Normalization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Combination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128184"/>
                  </a:ext>
                </a:extLst>
              </a:tr>
              <a:tr h="790729">
                <a:tc>
                  <a:txBody>
                    <a:bodyPr/>
                    <a:lstStyle/>
                    <a:p>
                      <a:r>
                        <a:rPr lang="en-US" sz="1600" dirty="0"/>
                        <a:t>PDE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Convection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Fractional diffusion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Dilation</a:t>
                      </a:r>
                    </a:p>
                    <a:p>
                      <a:pPr algn="ctr"/>
                      <a:r>
                        <a:rPr lang="en-US" sz="1600" dirty="0"/>
                        <a:t>Erosion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Codomain transformation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Create initial conditions for next set of PDEs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6770776"/>
                  </a:ext>
                </a:extLst>
              </a:tr>
              <a:tr h="610682">
                <a:tc>
                  <a:txBody>
                    <a:bodyPr/>
                    <a:lstStyle/>
                    <a:p>
                      <a:r>
                        <a:rPr lang="en-US" sz="1600" dirty="0"/>
                        <a:t>Numerical operation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Convolution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Morph. Convolution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 combinations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9299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711EACB-5613-445F-B8B6-167566308A59}"/>
              </a:ext>
            </a:extLst>
          </p:cNvPr>
          <p:cNvGrpSpPr/>
          <p:nvPr/>
        </p:nvGrpSpPr>
        <p:grpSpPr>
          <a:xfrm>
            <a:off x="1052747" y="4187498"/>
            <a:ext cx="7271014" cy="1459809"/>
            <a:chOff x="1242712" y="4889841"/>
            <a:chExt cx="7271014" cy="1459809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B53C03E1-E146-4EF1-9120-2982B525EB72}"/>
                </a:ext>
              </a:extLst>
            </p:cNvPr>
            <p:cNvSpPr/>
            <p:nvPr/>
          </p:nvSpPr>
          <p:spPr>
            <a:xfrm rot="5400000">
              <a:off x="2130037" y="5027947"/>
              <a:ext cx="401895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94ED67D-80F7-4209-BD5E-E2B3DCC713FB}"/>
                </a:ext>
              </a:extLst>
            </p:cNvPr>
            <p:cNvSpPr/>
            <p:nvPr/>
          </p:nvSpPr>
          <p:spPr>
            <a:xfrm rot="5400000">
              <a:off x="2821994" y="5527494"/>
              <a:ext cx="1400992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E34B59E-5607-4BCE-B020-75BF04B7C458}"/>
                </a:ext>
              </a:extLst>
            </p:cNvPr>
            <p:cNvSpPr/>
            <p:nvPr/>
          </p:nvSpPr>
          <p:spPr>
            <a:xfrm rot="5400000">
              <a:off x="4179253" y="5527493"/>
              <a:ext cx="1400990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FE4368C-799D-4618-9BB1-9333A0AF0FFA}"/>
                </a:ext>
              </a:extLst>
            </p:cNvPr>
            <p:cNvSpPr/>
            <p:nvPr/>
          </p:nvSpPr>
          <p:spPr>
            <a:xfrm rot="5400000">
              <a:off x="5636227" y="5527493"/>
              <a:ext cx="1400990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D406933-B300-434A-A475-5D13E5577971}"/>
                </a:ext>
              </a:extLst>
            </p:cNvPr>
            <p:cNvSpPr/>
            <p:nvPr/>
          </p:nvSpPr>
          <p:spPr>
            <a:xfrm rot="5400000">
              <a:off x="2130036" y="5413354"/>
              <a:ext cx="401895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50B4C820-25E3-4E69-B161-922ADBC153B2}"/>
                </a:ext>
              </a:extLst>
            </p:cNvPr>
            <p:cNvSpPr/>
            <p:nvPr/>
          </p:nvSpPr>
          <p:spPr>
            <a:xfrm rot="5400000">
              <a:off x="2130034" y="5952924"/>
              <a:ext cx="401895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018DC2D-45F7-4945-9521-D7904D8A7A22}"/>
                    </a:ext>
                  </a:extLst>
                </p:cNvPr>
                <p:cNvSpPr txBox="1"/>
                <p:nvPr/>
              </p:nvSpPr>
              <p:spPr>
                <a:xfrm>
                  <a:off x="2271670" y="5669881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018DC2D-45F7-4945-9521-D7904D8A7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670" y="5669881"/>
                  <a:ext cx="11862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5000" r="-45000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F081783-D9FF-458E-851F-74A2596D89AA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>
              <a:off x="2434224" y="5204929"/>
              <a:ext cx="985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5FE3BD5-DBFE-4ABF-987E-33059CC559BD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>
              <a:off x="2434223" y="5590336"/>
              <a:ext cx="9850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4D49A5E-C9D6-44F4-A8EC-B3BAE63DC542}"/>
                </a:ext>
              </a:extLst>
            </p:cNvPr>
            <p:cNvCxnSpPr>
              <a:cxnSpLocks/>
            </p:cNvCxnSpPr>
            <p:nvPr/>
          </p:nvCxnSpPr>
          <p:spPr>
            <a:xfrm>
              <a:off x="2434220" y="6102948"/>
              <a:ext cx="985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0FB9E72-AE0F-4350-9D84-2C577D7D45AA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29" y="5204929"/>
              <a:ext cx="1150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4FD709D-BA6A-4802-8604-5C35A4AC5E0F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29" y="5587274"/>
              <a:ext cx="1150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3FFF429-CE3C-443A-AA05-A474C9B5E259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29" y="6134447"/>
              <a:ext cx="1150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E65A4BB-E5A4-4027-9C75-86386604BEDB}"/>
                </a:ext>
              </a:extLst>
            </p:cNvPr>
            <p:cNvCxnSpPr>
              <a:cxnSpLocks/>
            </p:cNvCxnSpPr>
            <p:nvPr/>
          </p:nvCxnSpPr>
          <p:spPr>
            <a:xfrm>
              <a:off x="4982987" y="5202427"/>
              <a:ext cx="1250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5F41487-E025-4F2B-A405-A606C0ACBF23}"/>
                </a:ext>
              </a:extLst>
            </p:cNvPr>
            <p:cNvCxnSpPr>
              <a:cxnSpLocks/>
            </p:cNvCxnSpPr>
            <p:nvPr/>
          </p:nvCxnSpPr>
          <p:spPr>
            <a:xfrm>
              <a:off x="4989542" y="5590336"/>
              <a:ext cx="12439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A66E488-2A6E-4A99-96A0-67561DE51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81424" y="6140571"/>
              <a:ext cx="12520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2DEB3DC-D1C8-4FE3-BE0C-E339703B7CBC}"/>
                    </a:ext>
                  </a:extLst>
                </p:cNvPr>
                <p:cNvSpPr txBox="1"/>
                <p:nvPr/>
              </p:nvSpPr>
              <p:spPr>
                <a:xfrm>
                  <a:off x="6253180" y="5447845"/>
                  <a:ext cx="1867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2DEB3DC-D1C8-4FE3-BE0C-E339703B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3180" y="5447845"/>
                  <a:ext cx="18678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0000" r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F1BC43A-0ED6-4327-8D04-35CA94D409F2}"/>
                    </a:ext>
                  </a:extLst>
                </p:cNvPr>
                <p:cNvSpPr txBox="1"/>
                <p:nvPr/>
              </p:nvSpPr>
              <p:spPr>
                <a:xfrm>
                  <a:off x="2257417" y="5002489"/>
                  <a:ext cx="158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F1BC43A-0ED6-4327-8D04-35CA94D40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417" y="5002489"/>
                  <a:ext cx="15869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231" r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71661AF-D363-467A-947E-D87F87562FF6}"/>
                    </a:ext>
                  </a:extLst>
                </p:cNvPr>
                <p:cNvSpPr txBox="1"/>
                <p:nvPr/>
              </p:nvSpPr>
              <p:spPr>
                <a:xfrm>
                  <a:off x="2251632" y="5372156"/>
                  <a:ext cx="158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71661AF-D363-467A-947E-D87F87562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632" y="5372156"/>
                  <a:ext cx="15869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231" r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475E2DB-70CD-4284-9AF5-EAFF9BD93BC5}"/>
                    </a:ext>
                  </a:extLst>
                </p:cNvPr>
                <p:cNvSpPr txBox="1"/>
                <p:nvPr/>
              </p:nvSpPr>
              <p:spPr>
                <a:xfrm>
                  <a:off x="2251632" y="5927528"/>
                  <a:ext cx="158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475E2DB-70CD-4284-9AF5-EAFF9BD93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632" y="5927528"/>
                  <a:ext cx="1586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231" r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C35F2EA-4D92-465B-BF8C-DBE1518D72DF}"/>
                    </a:ext>
                  </a:extLst>
                </p:cNvPr>
                <p:cNvSpPr txBox="1"/>
                <p:nvPr/>
              </p:nvSpPr>
              <p:spPr>
                <a:xfrm>
                  <a:off x="3447334" y="5440542"/>
                  <a:ext cx="158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C35F2EA-4D92-465B-BF8C-DBE1518D7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7334" y="5440542"/>
                  <a:ext cx="158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231" r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59C159D-E61B-42BF-A8BD-1736EE375691}"/>
                    </a:ext>
                  </a:extLst>
                </p:cNvPr>
                <p:cNvSpPr txBox="1"/>
                <p:nvPr/>
              </p:nvSpPr>
              <p:spPr>
                <a:xfrm>
                  <a:off x="4782778" y="5440542"/>
                  <a:ext cx="1971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59C159D-E61B-42BF-A8BD-1736EE375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78" y="5440542"/>
                  <a:ext cx="19717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8182" r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8BBC543-1E64-46EA-B4FD-98463E30DBFD}"/>
                    </a:ext>
                  </a:extLst>
                </p:cNvPr>
                <p:cNvSpPr txBox="1"/>
                <p:nvPr/>
              </p:nvSpPr>
              <p:spPr>
                <a:xfrm>
                  <a:off x="2798303" y="5669880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8BBC543-1E64-46EA-B4FD-98463E30D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303" y="5669880"/>
                  <a:ext cx="11862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7368" r="-52632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25F058C-529A-4FC4-AC6F-24F3F748A242}"/>
                    </a:ext>
                  </a:extLst>
                </p:cNvPr>
                <p:cNvSpPr txBox="1"/>
                <p:nvPr/>
              </p:nvSpPr>
              <p:spPr>
                <a:xfrm>
                  <a:off x="4141808" y="5710744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25F058C-529A-4FC4-AC6F-24F3F748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808" y="5710744"/>
                  <a:ext cx="11862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5000" r="-45000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21CD1F1-5482-484C-AE2A-59D64DEF6C33}"/>
                    </a:ext>
                  </a:extLst>
                </p:cNvPr>
                <p:cNvSpPr txBox="1"/>
                <p:nvPr/>
              </p:nvSpPr>
              <p:spPr>
                <a:xfrm>
                  <a:off x="5548924" y="5709185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21CD1F1-5482-484C-AE2A-59D64DEF6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924" y="5709185"/>
                  <a:ext cx="11862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5000" r="-4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C01037B5-CF8C-497B-9C34-5FF16561D74C}"/>
                </a:ext>
              </a:extLst>
            </p:cNvPr>
            <p:cNvSpPr/>
            <p:nvPr/>
          </p:nvSpPr>
          <p:spPr>
            <a:xfrm rot="5400000">
              <a:off x="7093201" y="5545916"/>
              <a:ext cx="1400990" cy="206478"/>
            </a:xfrm>
            <a:prstGeom prst="parallelogram">
              <a:avLst>
                <a:gd name="adj" fmla="val 7142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8DC1CAD-B21D-40FE-B6F6-66477A7687E6}"/>
                </a:ext>
              </a:extLst>
            </p:cNvPr>
            <p:cNvCxnSpPr>
              <a:cxnSpLocks/>
            </p:cNvCxnSpPr>
            <p:nvPr/>
          </p:nvCxnSpPr>
          <p:spPr>
            <a:xfrm>
              <a:off x="6439961" y="5203589"/>
              <a:ext cx="1250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8D0AE8-7229-47DF-B605-E5FA6368DC1B}"/>
                </a:ext>
              </a:extLst>
            </p:cNvPr>
            <p:cNvCxnSpPr>
              <a:cxnSpLocks/>
            </p:cNvCxnSpPr>
            <p:nvPr/>
          </p:nvCxnSpPr>
          <p:spPr>
            <a:xfrm>
              <a:off x="6439961" y="5582224"/>
              <a:ext cx="1250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F4A1757-FB4E-4A7F-8433-2F7EC4827971}"/>
                </a:ext>
              </a:extLst>
            </p:cNvPr>
            <p:cNvCxnSpPr>
              <a:cxnSpLocks/>
            </p:cNvCxnSpPr>
            <p:nvPr/>
          </p:nvCxnSpPr>
          <p:spPr>
            <a:xfrm>
              <a:off x="6439961" y="6139323"/>
              <a:ext cx="1250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DD95FDF4-C508-4878-8E6D-BE2966B60C2F}"/>
                    </a:ext>
                  </a:extLst>
                </p:cNvPr>
                <p:cNvSpPr txBox="1"/>
                <p:nvPr/>
              </p:nvSpPr>
              <p:spPr>
                <a:xfrm>
                  <a:off x="7005898" y="5709184"/>
                  <a:ext cx="118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DD95FDF4-C508-4878-8E6D-BE2966B60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8" y="5709184"/>
                  <a:ext cx="11862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5000" r="-4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63AFC06A-7169-4EC5-A1E1-D45BB03E105B}"/>
                    </a:ext>
                  </a:extLst>
                </p:cNvPr>
                <p:cNvSpPr txBox="1"/>
                <p:nvPr/>
              </p:nvSpPr>
              <p:spPr>
                <a:xfrm>
                  <a:off x="7700306" y="5435927"/>
                  <a:ext cx="1946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63AFC06A-7169-4EC5-A1E1-D45BB03E1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306" y="5435927"/>
                  <a:ext cx="19460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8125" r="-31250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0A3FDB6-6C60-4D02-8D34-AC04BBF8A63E}"/>
                </a:ext>
              </a:extLst>
            </p:cNvPr>
            <p:cNvCxnSpPr>
              <a:cxnSpLocks/>
              <a:stCxn id="124" idx="0"/>
              <a:endCxn id="13" idx="4"/>
            </p:cNvCxnSpPr>
            <p:nvPr/>
          </p:nvCxnSpPr>
          <p:spPr>
            <a:xfrm flipV="1">
              <a:off x="1449190" y="5131187"/>
              <a:ext cx="778556" cy="4591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0DDAEA3-DA96-485B-A2F4-7914E32D7293}"/>
                </a:ext>
              </a:extLst>
            </p:cNvPr>
            <p:cNvCxnSpPr>
              <a:cxnSpLocks/>
              <a:stCxn id="124" idx="0"/>
              <a:endCxn id="76" idx="1"/>
            </p:cNvCxnSpPr>
            <p:nvPr/>
          </p:nvCxnSpPr>
          <p:spPr>
            <a:xfrm flipV="1">
              <a:off x="1449190" y="5510656"/>
              <a:ext cx="802442" cy="79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C2EED90-982B-4B8B-8A69-C665B8D334A7}"/>
                </a:ext>
              </a:extLst>
            </p:cNvPr>
            <p:cNvCxnSpPr>
              <a:cxnSpLocks/>
              <a:stCxn id="124" idx="0"/>
              <a:endCxn id="21" idx="4"/>
            </p:cNvCxnSpPr>
            <p:nvPr/>
          </p:nvCxnSpPr>
          <p:spPr>
            <a:xfrm>
              <a:off x="1449190" y="5590336"/>
              <a:ext cx="778553" cy="4658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8F333741-23BC-4C83-B717-E3FD509A5DC9}"/>
                </a:ext>
              </a:extLst>
            </p:cNvPr>
            <p:cNvSpPr/>
            <p:nvPr/>
          </p:nvSpPr>
          <p:spPr>
            <a:xfrm rot="5400000">
              <a:off x="645456" y="5487097"/>
              <a:ext cx="1400990" cy="206478"/>
            </a:xfrm>
            <a:prstGeom prst="parallelogram">
              <a:avLst>
                <a:gd name="adj" fmla="val 71429"/>
              </a:avLst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Previous</a:t>
              </a:r>
            </a:p>
          </p:txBody>
        </p:sp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id="{2F3F56DA-1A22-4B95-A668-592F3311C02F}"/>
                </a:ext>
              </a:extLst>
            </p:cNvPr>
            <p:cNvSpPr/>
            <p:nvPr/>
          </p:nvSpPr>
          <p:spPr>
            <a:xfrm rot="5400000">
              <a:off x="7709992" y="5545916"/>
              <a:ext cx="1400990" cy="206478"/>
            </a:xfrm>
            <a:prstGeom prst="parallelogram">
              <a:avLst>
                <a:gd name="adj" fmla="val 71429"/>
              </a:avLst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Next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BA600C7E-05F2-400E-A33E-4095C623D3BB}"/>
                </a:ext>
              </a:extLst>
            </p:cNvPr>
            <p:cNvCxnSpPr>
              <a:cxnSpLocks/>
            </p:cNvCxnSpPr>
            <p:nvPr/>
          </p:nvCxnSpPr>
          <p:spPr>
            <a:xfrm>
              <a:off x="7888478" y="5435927"/>
              <a:ext cx="418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5D9F3EE-79C6-43DA-8025-62F26C1DA758}"/>
                </a:ext>
              </a:extLst>
            </p:cNvPr>
            <p:cNvCxnSpPr>
              <a:cxnSpLocks/>
            </p:cNvCxnSpPr>
            <p:nvPr/>
          </p:nvCxnSpPr>
          <p:spPr>
            <a:xfrm>
              <a:off x="7909141" y="5861277"/>
              <a:ext cx="418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8530F8-BF43-4B37-917C-4B55A5E1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E08863-627E-430E-87AB-9315216B8112}"/>
                  </a:ext>
                </a:extLst>
              </p:cNvPr>
              <p:cNvSpPr/>
              <p:nvPr/>
            </p:nvSpPr>
            <p:spPr>
              <a:xfrm>
                <a:off x="628650" y="1369466"/>
                <a:ext cx="7886700" cy="891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Sup>
                                <m:sSub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± 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⋅, 0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(⋅)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E08863-627E-430E-87AB-9315216B8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69466"/>
                <a:ext cx="7886700" cy="8911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57557EE2-B893-42AF-85A6-CE69620DF5E8}"/>
              </a:ext>
            </a:extLst>
          </p:cNvPr>
          <p:cNvSpPr/>
          <p:nvPr/>
        </p:nvSpPr>
        <p:spPr>
          <a:xfrm>
            <a:off x="1138925" y="5751746"/>
            <a:ext cx="1135220" cy="465828"/>
          </a:xfrm>
          <a:prstGeom prst="wedgeRoundRectCallout">
            <a:avLst>
              <a:gd name="adj1" fmla="val -722"/>
              <a:gd name="adj2" fmla="val -16439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 conditions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26CCA530-E5AE-47A6-9FED-6AC6530EDB2C}"/>
              </a:ext>
            </a:extLst>
          </p:cNvPr>
          <p:cNvSpPr/>
          <p:nvPr/>
        </p:nvSpPr>
        <p:spPr>
          <a:xfrm>
            <a:off x="4011154" y="5756162"/>
            <a:ext cx="1867253" cy="465822"/>
          </a:xfrm>
          <a:prstGeom prst="wedgeRoundRectCallout">
            <a:avLst>
              <a:gd name="adj1" fmla="val 26970"/>
              <a:gd name="adj2" fmla="val -11020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Solutions of PDEs after certain time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824B9454-B59B-4144-962D-FB68ED18F577}"/>
              </a:ext>
            </a:extLst>
          </p:cNvPr>
          <p:cNvSpPr/>
          <p:nvPr/>
        </p:nvSpPr>
        <p:spPr>
          <a:xfrm>
            <a:off x="6727616" y="5754649"/>
            <a:ext cx="1787734" cy="460021"/>
          </a:xfrm>
          <a:prstGeom prst="wedgeRoundRectCallout">
            <a:avLst>
              <a:gd name="adj1" fmla="val 16531"/>
              <a:gd name="adj2" fmla="val -12945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 conditions for next PDEs</a:t>
            </a:r>
          </a:p>
        </p:txBody>
      </p:sp>
    </p:spTree>
    <p:extLst>
      <p:ext uri="{BB962C8B-B14F-4D97-AF65-F5344CB8AC3E}">
        <p14:creationId xmlns:p14="http://schemas.microsoft.com/office/powerpoint/2010/main" val="19233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" grpId="0" animBg="1"/>
      <p:bldP spid="23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1A2C-675E-4F54-8B39-F4743357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E8EAB-B6B9-424A-9DE6-5A7187D9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E401E-B8C5-4A7B-97B7-CD52C27D94A3}"/>
              </a:ext>
            </a:extLst>
          </p:cNvPr>
          <p:cNvSpPr txBox="1"/>
          <p:nvPr/>
        </p:nvSpPr>
        <p:spPr>
          <a:xfrm>
            <a:off x="628650" y="1321357"/>
            <a:ext cx="382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What will we be training?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9BAD0-D386-4D77-A516-50A0BFEE2F0F}"/>
              </a:ext>
            </a:extLst>
          </p:cNvPr>
          <p:cNvSpPr/>
          <p:nvPr/>
        </p:nvSpPr>
        <p:spPr>
          <a:xfrm>
            <a:off x="2422055" y="2252500"/>
            <a:ext cx="364688" cy="33908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91E71-59F4-4DC2-8D25-5A4E2CADA374}"/>
              </a:ext>
            </a:extLst>
          </p:cNvPr>
          <p:cNvSpPr/>
          <p:nvPr/>
        </p:nvSpPr>
        <p:spPr>
          <a:xfrm>
            <a:off x="3146728" y="2343219"/>
            <a:ext cx="296091" cy="2570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B43CA-2945-41EE-8484-AC798FAB760A}"/>
              </a:ext>
            </a:extLst>
          </p:cNvPr>
          <p:cNvSpPr/>
          <p:nvPr/>
        </p:nvSpPr>
        <p:spPr>
          <a:xfrm>
            <a:off x="4666629" y="2358906"/>
            <a:ext cx="271131" cy="2413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CF2D8-CA71-404D-954E-AD7D1296C561}"/>
              </a:ext>
            </a:extLst>
          </p:cNvPr>
          <p:cNvSpPr/>
          <p:nvPr/>
        </p:nvSpPr>
        <p:spPr>
          <a:xfrm>
            <a:off x="6653030" y="2341489"/>
            <a:ext cx="296090" cy="26751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0CDEE-AECB-43B5-BDFA-B12F73D68173}"/>
              </a:ext>
            </a:extLst>
          </p:cNvPr>
          <p:cNvSpPr/>
          <p:nvPr/>
        </p:nvSpPr>
        <p:spPr>
          <a:xfrm>
            <a:off x="7595784" y="2499359"/>
            <a:ext cx="296089" cy="2758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BF258-151E-48FA-8FD3-3C2F3E587C7D}"/>
                  </a:ext>
                </a:extLst>
              </p:cNvPr>
              <p:cNvSpPr txBox="1"/>
              <p:nvPr/>
            </p:nvSpPr>
            <p:spPr>
              <a:xfrm>
                <a:off x="628651" y="3030583"/>
                <a:ext cx="7886700" cy="191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 convection vectors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3 metric tensor fields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666666"/>
                    </a:solidFill>
                  </a:rPr>
                  <a:t>Inducing metrics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 on the </a:t>
                </a:r>
                <a:r>
                  <a:rPr lang="en-US">
                    <a:solidFill>
                      <a:srgbClr val="666666"/>
                    </a:solidFill>
                  </a:rPr>
                  <a:t>homogeneous space</a:t>
                </a:r>
                <a:endParaRPr lang="en-US" dirty="0">
                  <a:solidFill>
                    <a:srgbClr val="66666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Design parameter: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BF258-151E-48FA-8FD3-3C2F3E58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030583"/>
                <a:ext cx="7886700" cy="1919051"/>
              </a:xfrm>
              <a:prstGeom prst="rect">
                <a:avLst/>
              </a:prstGeom>
              <a:blipFill>
                <a:blip r:embed="rId3"/>
                <a:stretch>
                  <a:fillRect l="-464" t="-1587" b="-6825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B524A9-12D9-4E2B-8E9A-5D68D5EF20DC}"/>
                  </a:ext>
                </a:extLst>
              </p:cNvPr>
              <p:cNvSpPr/>
              <p:nvPr/>
            </p:nvSpPr>
            <p:spPr>
              <a:xfrm>
                <a:off x="628650" y="1937379"/>
                <a:ext cx="7886700" cy="846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± 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G</m:t>
                                          </m:r>
                                        </m:e>
                                        <m:sub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B524A9-12D9-4E2B-8E9A-5D68D5EF2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37379"/>
                <a:ext cx="7886700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07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D972-DC63-47D1-9205-DD7BD9C1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00269-A3FC-4D28-9C7A-10D91B98F5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2646920"/>
                <a:ext cx="7886700" cy="3677110"/>
              </a:xfrm>
            </p:spPr>
            <p:txBody>
              <a:bodyPr/>
              <a:lstStyle/>
              <a:p>
                <a:r>
                  <a:rPr lang="en-US" sz="2400" dirty="0"/>
                  <a:t>Linear Convolution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400" dirty="0"/>
                  <a:t>Morphological Convolution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dirty="0"/>
                  <a:t>: dilation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dirty="0"/>
                  <a:t>  : erosion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00269-A3FC-4D28-9C7A-10D91B98F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2646920"/>
                <a:ext cx="7886700" cy="3677110"/>
              </a:xfrm>
              <a:blipFill>
                <a:blip r:embed="rId3"/>
                <a:stretch>
                  <a:fillRect l="-100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A3D2E-8F69-4401-8D27-E4BA4F6A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131283-95FF-4D23-BF95-97BAC2667F7C}"/>
                  </a:ext>
                </a:extLst>
              </p:cNvPr>
              <p:cNvSpPr txBox="1"/>
              <p:nvPr/>
            </p:nvSpPr>
            <p:spPr>
              <a:xfrm>
                <a:off x="2380661" y="3245958"/>
                <a:ext cx="4688206" cy="56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131283-95FF-4D23-BF95-97BAC2667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61" y="3245958"/>
                <a:ext cx="4688206" cy="568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EFFCF-7DBD-403D-B065-7BB23E36FA5A}"/>
                  </a:ext>
                </a:extLst>
              </p:cNvPr>
              <p:cNvSpPr txBox="1"/>
              <p:nvPr/>
            </p:nvSpPr>
            <p:spPr>
              <a:xfrm>
                <a:off x="628649" y="1321357"/>
                <a:ext cx="7886699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 be a Lie group (e.g.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) </a:t>
                </a:r>
              </a:p>
              <a:p>
                <a:r>
                  <a:rPr lang="en-US" dirty="0">
                    <a:solidFill>
                      <a:srgbClr val="666666"/>
                    </a:solidFill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  be a homogeneous space (e.g.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−1))</m:t>
                    </m:r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 acts 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666666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666666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EFFCF-7DBD-403D-B065-7BB23E36F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321357"/>
                <a:ext cx="7886699" cy="1223989"/>
              </a:xfrm>
              <a:prstGeom prst="rect">
                <a:avLst/>
              </a:prstGeom>
              <a:blipFill>
                <a:blip r:embed="rId5"/>
                <a:stretch>
                  <a:fillRect l="-618" t="-12935" b="-5124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>
            <a:extLst>
              <a:ext uri="{FF2B5EF4-FFF2-40B4-BE49-F238E27FC236}">
                <a16:creationId xmlns:a16="http://schemas.microsoft.com/office/drawing/2014/main" id="{9E3BEC2F-996D-4D25-9103-DFFBB0E7F684}"/>
              </a:ext>
            </a:extLst>
          </p:cNvPr>
          <p:cNvSpPr/>
          <p:nvPr/>
        </p:nvSpPr>
        <p:spPr>
          <a:xfrm rot="5400000">
            <a:off x="3405773" y="2694974"/>
            <a:ext cx="401895" cy="206478"/>
          </a:xfrm>
          <a:prstGeom prst="parallelogram">
            <a:avLst>
              <a:gd name="adj" fmla="val 714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85744C-783D-47C2-8F78-858A5128D2A7}"/>
                  </a:ext>
                </a:extLst>
              </p:cNvPr>
              <p:cNvSpPr txBox="1"/>
              <p:nvPr/>
            </p:nvSpPr>
            <p:spPr>
              <a:xfrm>
                <a:off x="3533153" y="2669516"/>
                <a:ext cx="158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85744C-783D-47C2-8F78-858A5128D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53" y="2669516"/>
                <a:ext cx="158698" cy="276999"/>
              </a:xfrm>
              <a:prstGeom prst="rect">
                <a:avLst/>
              </a:prstGeom>
              <a:blipFill>
                <a:blip r:embed="rId6"/>
                <a:stretch>
                  <a:fillRect l="-19231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allelogram 8">
            <a:extLst>
              <a:ext uri="{FF2B5EF4-FFF2-40B4-BE49-F238E27FC236}">
                <a16:creationId xmlns:a16="http://schemas.microsoft.com/office/drawing/2014/main" id="{A503C712-7B2E-4AF5-9FEA-CA2B615375EE}"/>
              </a:ext>
            </a:extLst>
          </p:cNvPr>
          <p:cNvSpPr/>
          <p:nvPr/>
        </p:nvSpPr>
        <p:spPr>
          <a:xfrm rot="5400000">
            <a:off x="3808896" y="2701018"/>
            <a:ext cx="401895" cy="206478"/>
          </a:xfrm>
          <a:prstGeom prst="parallelogram">
            <a:avLst>
              <a:gd name="adj" fmla="val 7142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19C492-4F1D-45EF-AC8B-D537D0C3C21C}"/>
                  </a:ext>
                </a:extLst>
              </p:cNvPr>
              <p:cNvSpPr txBox="1"/>
              <p:nvPr/>
            </p:nvSpPr>
            <p:spPr>
              <a:xfrm>
                <a:off x="3936276" y="2675560"/>
                <a:ext cx="158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19C492-4F1D-45EF-AC8B-D537D0C3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76" y="2675560"/>
                <a:ext cx="158698" cy="276999"/>
              </a:xfrm>
              <a:prstGeom prst="rect">
                <a:avLst/>
              </a:prstGeom>
              <a:blipFill>
                <a:blip r:embed="rId7"/>
                <a:stretch>
                  <a:fillRect l="-19231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CFE351B-9ED4-4BFC-B654-962746D05D32}"/>
              </a:ext>
            </a:extLst>
          </p:cNvPr>
          <p:cNvSpPr/>
          <p:nvPr/>
        </p:nvSpPr>
        <p:spPr>
          <a:xfrm rot="5400000">
            <a:off x="4474291" y="4174134"/>
            <a:ext cx="401895" cy="206478"/>
          </a:xfrm>
          <a:prstGeom prst="parallelogram">
            <a:avLst>
              <a:gd name="adj" fmla="val 7142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3FB77F-D56C-4A7C-8CDB-EA80B1A31866}"/>
                  </a:ext>
                </a:extLst>
              </p:cNvPr>
              <p:cNvSpPr txBox="1"/>
              <p:nvPr/>
            </p:nvSpPr>
            <p:spPr>
              <a:xfrm>
                <a:off x="4587073" y="4152544"/>
                <a:ext cx="1763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3FB77F-D56C-4A7C-8CDB-EA80B1A31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73" y="4152544"/>
                <a:ext cx="176330" cy="246221"/>
              </a:xfrm>
              <a:prstGeom prst="rect">
                <a:avLst/>
              </a:prstGeom>
              <a:blipFill>
                <a:blip r:embed="rId8"/>
                <a:stretch>
                  <a:fillRect l="-17241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BD7726-6C2E-4C39-B36E-621CF93CC12D}"/>
                  </a:ext>
                </a:extLst>
              </p:cNvPr>
              <p:cNvSpPr txBox="1"/>
              <p:nvPr/>
            </p:nvSpPr>
            <p:spPr>
              <a:xfrm>
                <a:off x="2242834" y="4740619"/>
                <a:ext cx="4969181" cy="429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box>
                                    <m:box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□</m:t>
                                      </m:r>
                                    </m:e>
                                  </m:box>
                                </m:e>
                              </m:box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box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BD7726-6C2E-4C39-B36E-621CF93CC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34" y="4740619"/>
                <a:ext cx="4969181" cy="429156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15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83E4-642F-42C6-8E81-EA43DBFA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C619D-D4E5-4C2D-83B1-26EFAF6C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92AD-DC3D-4931-96A9-1BD8A2C30D3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7E9AD-6749-4633-ACE6-9BE8B6316D40}"/>
              </a:ext>
            </a:extLst>
          </p:cNvPr>
          <p:cNvSpPr txBox="1"/>
          <p:nvPr/>
        </p:nvSpPr>
        <p:spPr>
          <a:xfrm>
            <a:off x="628649" y="1321357"/>
            <a:ext cx="597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Morphological Convolution generalizes Max 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F672F9-B9D1-4668-902F-30BDCC3F6AAA}"/>
                  </a:ext>
                </a:extLst>
              </p:cNvPr>
              <p:cNvSpPr txBox="1"/>
              <p:nvPr/>
            </p:nvSpPr>
            <p:spPr>
              <a:xfrm>
                <a:off x="628649" y="1933303"/>
                <a:ext cx="7886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the solution kernel to the morphological part converges to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F672F9-B9D1-4668-902F-30BDCC3F6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933303"/>
                <a:ext cx="7886701" cy="369332"/>
              </a:xfrm>
              <a:prstGeom prst="rect">
                <a:avLst/>
              </a:prstGeom>
              <a:blipFill>
                <a:blip r:embed="rId2"/>
                <a:stretch>
                  <a:fillRect l="-618" t="-11967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C3053-7FF3-42C4-A429-AE8505C372E1}"/>
                  </a:ext>
                </a:extLst>
              </p:cNvPr>
              <p:cNvSpPr txBox="1"/>
              <p:nvPr/>
            </p:nvSpPr>
            <p:spPr>
              <a:xfrm>
                <a:off x="2987110" y="2521132"/>
                <a:ext cx="3204146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−∞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C3053-7FF3-42C4-A429-AE8505C3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110" y="2521132"/>
                <a:ext cx="3204146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2367D-242B-4A47-8AB3-6917518AF3F6}"/>
                  </a:ext>
                </a:extLst>
              </p:cNvPr>
              <p:cNvSpPr txBox="1"/>
              <p:nvPr/>
            </p:nvSpPr>
            <p:spPr>
              <a:xfrm>
                <a:off x="628649" y="3357490"/>
                <a:ext cx="7886700" cy="691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box>
                            <m: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box>
                                <m: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e>
                          </m:box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	</a:t>
                </a:r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2367D-242B-4A47-8AB3-6917518A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357490"/>
                <a:ext cx="7886700" cy="691279"/>
              </a:xfrm>
              <a:prstGeom prst="rect">
                <a:avLst/>
              </a:prstGeom>
              <a:blipFill>
                <a:blip r:embed="rId4"/>
                <a:stretch>
                  <a:fillRect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00D2E-B7B4-4A38-9CAF-78A1B4ED05FF}"/>
                  </a:ext>
                </a:extLst>
              </p:cNvPr>
              <p:cNvSpPr txBox="1"/>
              <p:nvPr/>
            </p:nvSpPr>
            <p:spPr>
              <a:xfrm>
                <a:off x="3540343" y="3926657"/>
                <a:ext cx="4637007" cy="427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00D2E-B7B4-4A38-9CAF-78A1B4ED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43" y="3926657"/>
                <a:ext cx="4637007" cy="427361"/>
              </a:xfrm>
              <a:prstGeom prst="rect">
                <a:avLst/>
              </a:prstGeom>
              <a:blipFill>
                <a:blip r:embed="rId5"/>
                <a:stretch>
                  <a:fillRect l="-526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285D5-1A42-4609-8B40-ABDB081E3D1E}"/>
                  </a:ext>
                </a:extLst>
              </p:cNvPr>
              <p:cNvSpPr txBox="1"/>
              <p:nvPr/>
            </p:nvSpPr>
            <p:spPr>
              <a:xfrm>
                <a:off x="3540343" y="4464291"/>
                <a:ext cx="4435445" cy="427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285D5-1A42-4609-8B40-ABDB081E3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43" y="4464291"/>
                <a:ext cx="4435445" cy="427361"/>
              </a:xfrm>
              <a:prstGeom prst="rect">
                <a:avLst/>
              </a:prstGeom>
              <a:blipFill>
                <a:blip r:embed="rId6"/>
                <a:stretch>
                  <a:fillRect l="-27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1CD25-7E48-4034-9B71-BE0E5344319D}"/>
                  </a:ext>
                </a:extLst>
              </p:cNvPr>
              <p:cNvSpPr txBox="1"/>
              <p:nvPr/>
            </p:nvSpPr>
            <p:spPr>
              <a:xfrm>
                <a:off x="3540343" y="5000063"/>
                <a:ext cx="1474185" cy="444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1CD25-7E48-4034-9B71-BE0E53443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43" y="5000063"/>
                <a:ext cx="1474185" cy="444737"/>
              </a:xfrm>
              <a:prstGeom prst="rect">
                <a:avLst/>
              </a:prstGeom>
              <a:blipFill>
                <a:blip r:embed="rId7"/>
                <a:stretch>
                  <a:fillRect l="-1653" r="-537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069DAD-C1FA-4118-9169-66E27E7210D0}"/>
                  </a:ext>
                </a:extLst>
              </p:cNvPr>
              <p:cNvSpPr txBox="1"/>
              <p:nvPr/>
            </p:nvSpPr>
            <p:spPr>
              <a:xfrm>
                <a:off x="628648" y="5681770"/>
                <a:ext cx="7886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: “soft”  max pooling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069DAD-C1FA-4118-9169-66E27E721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681770"/>
                <a:ext cx="7886701" cy="369332"/>
              </a:xfrm>
              <a:prstGeom prst="rect">
                <a:avLst/>
              </a:prstGeom>
              <a:blipFill>
                <a:blip r:embed="rId8"/>
                <a:stretch>
                  <a:fillRect l="-618" t="-11967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271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2.49347"/>
  <p:tag name="LATEXADDIN" val="\documentclass{article}&#10;\usepackage{amsmath}&#10;\usepackage{amssymb}&#10;\pagestyle{empty}&#10;\begin{document}&#10;$\theta$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usepackage{amssymb}&#10;\pagestyle{empty}&#10;\begin{document}&#10;$x$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usepackage{amssymb}&#10;\pagestyle{empty}&#10;\begin{document}&#10;$y$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2.49347"/>
  <p:tag name="LATEXADDIN" val="\documentclass{article}&#10;\usepackage{amsmath}&#10;\usepackage{amssymb}&#10;\pagestyle{empty}&#10;\begin{document}&#10;$\theta$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8.7364"/>
  <p:tag name="LATEXADDIN" val="\documentclass{article}&#10;\usepackage{amsmath}&#10;\usepackage{amssymb}&#10;\pagestyle{empty}&#10;\begin{document}&#10;$\mathbf{c}_k$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usepackage{amssymb}&#10;\pagestyle{empty}&#10;\begin{document}&#10;$x$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usepackage{amssymb}&#10;\pagestyle{empty}&#10;\begin{document}&#10;$y$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8.7364"/>
  <p:tag name="LATEXADDIN" val="\documentclass{article}&#10;\usepackage{amsmath}&#10;\usepackage{amssymb}&#10;\pagestyle{empty}&#10;\begin{document}&#10;$\mathbf{c}_k$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569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k-TUe.potx" id="{C94C34A9-68D3-40DA-B037-417B9FF291B8}" vid="{8C6CBF45-8ED0-45FB-9596-5E38E49A4F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726</Words>
  <Application>Microsoft Office PowerPoint</Application>
  <PresentationFormat>On-screen Show (4:3)</PresentationFormat>
  <Paragraphs>278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Source Sans Pro</vt:lpstr>
      <vt:lpstr>Office Theme</vt:lpstr>
      <vt:lpstr>PDE-based CNNs  with Morphological Convolutions</vt:lpstr>
      <vt:lpstr>Basic Example</vt:lpstr>
      <vt:lpstr>Equivariance</vt:lpstr>
      <vt:lpstr>Extending the domain</vt:lpstr>
      <vt:lpstr>PDE-based CNN</vt:lpstr>
      <vt:lpstr>PDE Layer</vt:lpstr>
      <vt:lpstr>Parameters</vt:lpstr>
      <vt:lpstr>Constructing Solutions</vt:lpstr>
      <vt:lpstr>Max Pooling</vt:lpstr>
      <vt:lpstr>Geometric Interpretation</vt:lpstr>
      <vt:lpstr>Maintaining Equivariance</vt:lpstr>
      <vt:lpstr>First Experiment</vt:lpstr>
      <vt:lpstr>First Experiment</vt:lpstr>
      <vt:lpstr>Current and Future Work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PDE-based CNNs  with Morphological Convolutions</dc:title>
  <dc:creator>Bart</dc:creator>
  <cp:lastModifiedBy>Bart</cp:lastModifiedBy>
  <cp:revision>1</cp:revision>
  <dcterms:created xsi:type="dcterms:W3CDTF">2019-10-28T09:50:14Z</dcterms:created>
  <dcterms:modified xsi:type="dcterms:W3CDTF">2019-11-05T19:40:44Z</dcterms:modified>
</cp:coreProperties>
</file>